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96" r:id="rId3"/>
    <p:sldId id="397" r:id="rId4"/>
    <p:sldId id="257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NOWAY-MEDIUM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bSGnzTTs4o1O6KucmMt2KKFpKH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Cutshall" initials="" lastIdx="2" clrIdx="0"/>
  <p:cmAuthor id="2" name="Melanie B. Cook" initials="" lastIdx="1" clrIdx="1"/>
  <p:cmAuthor id="3" name="Michael G. Bosilovich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font" Target="fonts/font4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9E7DC-0BC6-484A-B20B-58183A03A33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7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getable&#10;&#10;Description automatically generated">
            <a:extLst>
              <a:ext uri="{FF2B5EF4-FFF2-40B4-BE49-F238E27FC236}">
                <a16:creationId xmlns:a16="http://schemas.microsoft.com/office/drawing/2014/main" id="{974DB379-2ECC-8F6C-CF74-33D3102D9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4606130"/>
          </a:xfrm>
          <a:prstGeom prst="rect">
            <a:avLst/>
          </a:prstGeom>
        </p:spPr>
      </p:pic>
      <p:pic>
        <p:nvPicPr>
          <p:cNvPr id="14" name="Google Shape;14;p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4945063"/>
            <a:ext cx="1574800" cy="1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1868408" y="5732462"/>
            <a:ext cx="9601111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ctr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2"/>
          </p:nvPr>
        </p:nvSpPr>
        <p:spPr>
          <a:xfrm>
            <a:off x="1868408" y="6265862"/>
            <a:ext cx="9601111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ctr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1869729" y="4759067"/>
            <a:ext cx="9599790" cy="82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47638" y="319088"/>
            <a:ext cx="329723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Aeronautics and Space Administration</a:t>
            </a:r>
            <a:endParaRPr/>
          </a:p>
        </p:txBody>
      </p:sp>
      <p:pic>
        <p:nvPicPr>
          <p:cNvPr id="19" name="Google Shape;19;p4"/>
          <p:cNvPicPr preferRelativeResize="0"/>
          <p:nvPr userDrawn="1"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907"/>
          <a:stretch/>
        </p:blipFill>
        <p:spPr>
          <a:xfrm rot="10800000">
            <a:off x="9265920" y="-1"/>
            <a:ext cx="1892808" cy="185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58728" y="3572858"/>
            <a:ext cx="1033272" cy="103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7128" y="0"/>
            <a:ext cx="2404872" cy="188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 descr="NASA insigniaCMYK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0087" y="138023"/>
            <a:ext cx="810554" cy="64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D5863B5-BB29-2964-EC81-705242A1EC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44" y="152400"/>
            <a:ext cx="634619" cy="634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5D4D33-F869-3EC3-BC77-027E48D98D10}"/>
              </a:ext>
            </a:extLst>
          </p:cNvPr>
          <p:cNvSpPr txBox="1"/>
          <p:nvPr userDrawn="1"/>
        </p:nvSpPr>
        <p:spPr>
          <a:xfrm>
            <a:off x="3444875" y="4278842"/>
            <a:ext cx="242146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b="0" i="0" dirty="0">
                <a:solidFill>
                  <a:schemeClr val="bg1"/>
                </a:solidFill>
                <a:latin typeface="NOWAY-MEDIUM" panose="02000506000000020004" pitchFamily="2" charset="77"/>
              </a:rPr>
              <a:t>07-20-2015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4697F-2197-6B33-6972-8206FF2432C9}"/>
              </a:ext>
            </a:extLst>
          </p:cNvPr>
          <p:cNvSpPr txBox="1"/>
          <p:nvPr userDrawn="1"/>
        </p:nvSpPr>
        <p:spPr>
          <a:xfrm>
            <a:off x="6325660" y="4278841"/>
            <a:ext cx="242146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latin typeface="NOWAY-MEDIUM" panose="02000506000000020004" pitchFamily="2" charset="77"/>
              </a:rPr>
              <a:t>07-07-2022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quare&#10;&#10;Description automatically generated with medium confidence">
            <a:extLst>
              <a:ext uri="{FF2B5EF4-FFF2-40B4-BE49-F238E27FC236}">
                <a16:creationId xmlns:a16="http://schemas.microsoft.com/office/drawing/2014/main" id="{304AC50A-7371-5248-90D5-48C2025C8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pic>
        <p:nvPicPr>
          <p:cNvPr id="5" name="Picture 4" descr="Square&#10;&#10;Description automatically generated with medium confidence">
            <a:extLst>
              <a:ext uri="{FF2B5EF4-FFF2-40B4-BE49-F238E27FC236}">
                <a16:creationId xmlns:a16="http://schemas.microsoft.com/office/drawing/2014/main" id="{936D9ACF-0AFF-0440-A68F-C8F4640B2D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sp>
        <p:nvSpPr>
          <p:cNvPr id="24" name="Google Shape;24;p5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7145" y="1149283"/>
            <a:ext cx="3817710" cy="381771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00162" y="5120092"/>
            <a:ext cx="9591675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ctr" anchorCtr="0">
            <a:noAutofit/>
          </a:bodyPr>
          <a:lstStyle>
            <a:lvl1pPr marL="457200" lvl="0" indent="-2286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marL="1371600" lvl="2" indent="-228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marL="1828800" lvl="3" indent="-228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286000" lvl="4" indent="-228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" name="Google Shape;64;p9">
            <a:extLst>
              <a:ext uri="{FF2B5EF4-FFF2-40B4-BE49-F238E27FC236}">
                <a16:creationId xmlns:a16="http://schemas.microsoft.com/office/drawing/2014/main" id="{DF2B6B4E-3B60-1A4A-B04C-AED6881DAA79}"/>
              </a:ext>
            </a:extLst>
          </p:cNvPr>
          <p:cNvSpPr txBox="1"/>
          <p:nvPr userDrawn="1"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+Content">
  <p:cSld name="8_Title+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quare&#10;&#10;Description automatically generated with medium confidence">
            <a:extLst>
              <a:ext uri="{FF2B5EF4-FFF2-40B4-BE49-F238E27FC236}">
                <a16:creationId xmlns:a16="http://schemas.microsoft.com/office/drawing/2014/main" id="{5AC7F4BD-6230-5943-A6AE-6D03DF41B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pic>
        <p:nvPicPr>
          <p:cNvPr id="17" name="Picture 16" descr="Square&#10;&#10;Description automatically generated with medium confidence">
            <a:extLst>
              <a:ext uri="{FF2B5EF4-FFF2-40B4-BE49-F238E27FC236}">
                <a16:creationId xmlns:a16="http://schemas.microsoft.com/office/drawing/2014/main" id="{63E28D33-B9A4-AF47-99D1-0F9624B9F4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sp>
        <p:nvSpPr>
          <p:cNvPr id="43" name="Google Shape;43;p7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42315" y="1455791"/>
            <a:ext cx="11707369" cy="481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242315" y="905426"/>
            <a:ext cx="1170679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60925" rIns="121875" bIns="60925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4;p9">
            <a:extLst>
              <a:ext uri="{FF2B5EF4-FFF2-40B4-BE49-F238E27FC236}">
                <a16:creationId xmlns:a16="http://schemas.microsoft.com/office/drawing/2014/main" id="{04F31C35-DBE3-944F-9D12-ED13DDAAA9B9}"/>
              </a:ext>
            </a:extLst>
          </p:cNvPr>
          <p:cNvSpPr txBox="1"/>
          <p:nvPr userDrawn="1"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+2 Column">
  <p:cSld name="3_Title+2 Colum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quare&#10;&#10;Description automatically generated with medium confidence">
            <a:extLst>
              <a:ext uri="{FF2B5EF4-FFF2-40B4-BE49-F238E27FC236}">
                <a16:creationId xmlns:a16="http://schemas.microsoft.com/office/drawing/2014/main" id="{8048DF1D-0F33-6E40-9950-809DA51E5F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pic>
        <p:nvPicPr>
          <p:cNvPr id="17" name="Picture 16" descr="Square&#10;&#10;Description automatically generated with medium confidence">
            <a:extLst>
              <a:ext uri="{FF2B5EF4-FFF2-40B4-BE49-F238E27FC236}">
                <a16:creationId xmlns:a16="http://schemas.microsoft.com/office/drawing/2014/main" id="{0EC7D0C9-8530-8746-B72E-FA44F7E28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sp>
        <p:nvSpPr>
          <p:cNvPr id="51" name="Google Shape;51;p8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242315" y="1130284"/>
            <a:ext cx="5807952" cy="51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6141732" y="1130282"/>
            <a:ext cx="5807952" cy="51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4;p9">
            <a:extLst>
              <a:ext uri="{FF2B5EF4-FFF2-40B4-BE49-F238E27FC236}">
                <a16:creationId xmlns:a16="http://schemas.microsoft.com/office/drawing/2014/main" id="{B0741507-35B5-2145-9834-02E00C1EAAA0}"/>
              </a:ext>
            </a:extLst>
          </p:cNvPr>
          <p:cNvSpPr txBox="1"/>
          <p:nvPr userDrawn="1"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 subtitle 2 Column">
  <p:cSld name="Title+ subtitle 2 Colum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quare&#10;&#10;Description automatically generated with medium confidence">
            <a:extLst>
              <a:ext uri="{FF2B5EF4-FFF2-40B4-BE49-F238E27FC236}">
                <a16:creationId xmlns:a16="http://schemas.microsoft.com/office/drawing/2014/main" id="{92528F83-8626-FD49-890A-EC32F289B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pic>
        <p:nvPicPr>
          <p:cNvPr id="18" name="Picture 17" descr="Square&#10;&#10;Description automatically generated with medium confidence">
            <a:extLst>
              <a:ext uri="{FF2B5EF4-FFF2-40B4-BE49-F238E27FC236}">
                <a16:creationId xmlns:a16="http://schemas.microsoft.com/office/drawing/2014/main" id="{28807CE6-BA5F-A344-8F79-3AA1FDB0E1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sp>
        <p:nvSpPr>
          <p:cNvPr id="60" name="Google Shape;60;p9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242315" y="1455792"/>
            <a:ext cx="5807952" cy="481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141732" y="1455791"/>
            <a:ext cx="5807952" cy="481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242315" y="905426"/>
            <a:ext cx="1170679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60925" rIns="121875" bIns="60925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+3 Column">
  <p:cSld name="3_Title+3 Colum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quare&#10;&#10;Description automatically generated with medium confidence">
            <a:extLst>
              <a:ext uri="{FF2B5EF4-FFF2-40B4-BE49-F238E27FC236}">
                <a16:creationId xmlns:a16="http://schemas.microsoft.com/office/drawing/2014/main" id="{CD5FB90C-487B-D94E-B065-E6F8A083E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pic>
        <p:nvPicPr>
          <p:cNvPr id="18" name="Picture 17" descr="Square&#10;&#10;Description automatically generated with medium confidence">
            <a:extLst>
              <a:ext uri="{FF2B5EF4-FFF2-40B4-BE49-F238E27FC236}">
                <a16:creationId xmlns:a16="http://schemas.microsoft.com/office/drawing/2014/main" id="{B4AC8BBB-A4DC-3B43-8BA7-1E8E28A3F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sp>
        <p:nvSpPr>
          <p:cNvPr id="70" name="Google Shape;70;p10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242315" y="1130282"/>
            <a:ext cx="3840480" cy="51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8109204" y="1130282"/>
            <a:ext cx="3840480" cy="51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3"/>
          </p:nvPr>
        </p:nvSpPr>
        <p:spPr>
          <a:xfrm>
            <a:off x="4175759" y="1130282"/>
            <a:ext cx="3840480" cy="51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/>
          <p:nvPr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 subtitle 3 Column">
  <p:cSld name="Title+ subtitle 3 Colum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quare&#10;&#10;Description automatically generated with medium confidence">
            <a:extLst>
              <a:ext uri="{FF2B5EF4-FFF2-40B4-BE49-F238E27FC236}">
                <a16:creationId xmlns:a16="http://schemas.microsoft.com/office/drawing/2014/main" id="{2053F6CA-905A-A64A-80F8-BC7774E95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pic>
        <p:nvPicPr>
          <p:cNvPr id="19" name="Picture 18" descr="Square&#10;&#10;Description automatically generated with medium confidence">
            <a:extLst>
              <a:ext uri="{FF2B5EF4-FFF2-40B4-BE49-F238E27FC236}">
                <a16:creationId xmlns:a16="http://schemas.microsoft.com/office/drawing/2014/main" id="{1CDBFD93-7376-9143-8ECB-B457076656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sp>
        <p:nvSpPr>
          <p:cNvPr id="80" name="Google Shape;80;p11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242315" y="1455792"/>
            <a:ext cx="3840480" cy="481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8109204" y="1455792"/>
            <a:ext cx="3840480" cy="481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3"/>
          </p:nvPr>
        </p:nvSpPr>
        <p:spPr>
          <a:xfrm>
            <a:off x="4175759" y="1455792"/>
            <a:ext cx="3840480" cy="481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/>
          <p:nvPr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>
            <a:spLocks noGrp="1"/>
          </p:cNvSpPr>
          <p:nvPr>
            <p:ph type="body" idx="4"/>
          </p:nvPr>
        </p:nvSpPr>
        <p:spPr>
          <a:xfrm>
            <a:off x="242315" y="905426"/>
            <a:ext cx="1170679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60925" rIns="121875" bIns="60925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+Subtitle+Blank">
  <p:cSld name="3_Title+Subtitle+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quare&#10;&#10;Description automatically generated with medium confidence">
            <a:extLst>
              <a:ext uri="{FF2B5EF4-FFF2-40B4-BE49-F238E27FC236}">
                <a16:creationId xmlns:a16="http://schemas.microsoft.com/office/drawing/2014/main" id="{AE3DFF6C-B1F4-3B40-823B-1100F7D4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pic>
        <p:nvPicPr>
          <p:cNvPr id="16" name="Picture 15" descr="Square&#10;&#10;Description automatically generated with medium confidence">
            <a:extLst>
              <a:ext uri="{FF2B5EF4-FFF2-40B4-BE49-F238E27FC236}">
                <a16:creationId xmlns:a16="http://schemas.microsoft.com/office/drawing/2014/main" id="{2945AFB9-FC5E-2946-BEF5-5AA6B1E42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sp>
        <p:nvSpPr>
          <p:cNvPr id="107" name="Google Shape;107;p14"/>
          <p:cNvSpPr txBox="1"/>
          <p:nvPr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242315" y="905426"/>
            <a:ext cx="1170679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60925" rIns="121875" bIns="60925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242888" y="274638"/>
            <a:ext cx="117062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242888" y="1176338"/>
            <a:ext cx="11706225" cy="544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Autofit/>
          </a:bodyPr>
          <a:lstStyle>
            <a:lvl1pPr marL="457200" marR="0" lvl="0" indent="-3683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0011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Char char="•"/>
              <a:defRPr sz="2701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0011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Char char="•"/>
              <a:defRPr sz="2701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0011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Char char="•"/>
              <a:defRPr sz="2701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0011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Char char="•"/>
              <a:defRPr sz="2701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>
            <a:spLocks noGrp="1"/>
          </p:cNvSpPr>
          <p:nvPr>
            <p:ph type="body" idx="1"/>
          </p:nvPr>
        </p:nvSpPr>
        <p:spPr>
          <a:xfrm>
            <a:off x="1868408" y="5782566"/>
            <a:ext cx="9601111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ctr" anchorCtr="0">
            <a:noAutofit/>
          </a:bodyPr>
          <a:lstStyle/>
          <a:p>
            <a:pPr marL="146322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n-US" dirty="0"/>
              <a:t>Erika Podest, Jet Propulsion Laboratory, California Institute of Technology</a:t>
            </a:r>
            <a:endParaRPr dirty="0"/>
          </a:p>
        </p:txBody>
      </p:sp>
      <p:sp>
        <p:nvSpPr>
          <p:cNvPr id="123" name="Google Shape;123;p1"/>
          <p:cNvSpPr txBox="1">
            <a:spLocks noGrp="1"/>
          </p:cNvSpPr>
          <p:nvPr>
            <p:ph type="body" idx="2"/>
          </p:nvPr>
        </p:nvSpPr>
        <p:spPr>
          <a:xfrm>
            <a:off x="1868408" y="6265862"/>
            <a:ext cx="9601111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ctr" anchorCtr="0">
            <a:noAutofit/>
          </a:bodyPr>
          <a:lstStyle/>
          <a:p>
            <a:pPr marL="146322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n-US" dirty="0"/>
              <a:t>Mayo 10, 2023</a:t>
            </a:r>
            <a:endParaRPr dirty="0"/>
          </a:p>
        </p:txBody>
      </p:sp>
      <p:sp>
        <p:nvSpPr>
          <p:cNvPr id="124" name="Google Shape;124;p1"/>
          <p:cNvSpPr txBox="1">
            <a:spLocks noGrp="1"/>
          </p:cNvSpPr>
          <p:nvPr>
            <p:ph type="ctrTitle"/>
          </p:nvPr>
        </p:nvSpPr>
        <p:spPr>
          <a:xfrm>
            <a:off x="1747808" y="4754069"/>
            <a:ext cx="10041855" cy="82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6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 Teledetección para la Gestión del Riesgo de Desastres por Sequías, Incendios Forestales e Inundaciones en México</a:t>
            </a:r>
            <a:endParaRPr lang="es-ES_tradnl" sz="2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8F1C-5A22-704C-A879-3F81BA74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Resumen de la Capacitación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5D10F-A822-1B42-D76C-AD3D50A2B25E}"/>
              </a:ext>
            </a:extLst>
          </p:cNvPr>
          <p:cNvSpPr txBox="1"/>
          <p:nvPr/>
        </p:nvSpPr>
        <p:spPr>
          <a:xfrm>
            <a:off x="242315" y="1189300"/>
            <a:ext cx="118491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Por medio de esta capacitación aprendieron sobre:</a:t>
            </a:r>
          </a:p>
          <a:p>
            <a:endParaRPr lang="es-ES_tradnl" sz="2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s-ES_tradnl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-diferentes datos satelitales y de modelaje y sus características para detector y monitorear inundaciones, sequias e incendios forestales</a:t>
            </a:r>
          </a:p>
          <a:p>
            <a:endParaRPr lang="es-ES_tradnl" sz="2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s-ES_tradnl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-como acceder y analizar estos datos utilizando Google </a:t>
            </a:r>
            <a:r>
              <a:rPr lang="es-ES_tradnl" sz="22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Earth</a:t>
            </a:r>
            <a:r>
              <a:rPr lang="es-ES_tradnl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2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Engine</a:t>
            </a:r>
            <a:r>
              <a:rPr lang="es-ES_tradnl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s-ES_tradnl" sz="22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EarthData</a:t>
            </a:r>
            <a:r>
              <a:rPr lang="es-ES_tradnl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QGIS y otras herramientas</a:t>
            </a:r>
          </a:p>
        </p:txBody>
      </p:sp>
    </p:spTree>
    <p:extLst>
      <p:ext uri="{BB962C8B-B14F-4D97-AF65-F5344CB8AC3E}">
        <p14:creationId xmlns:p14="http://schemas.microsoft.com/office/powerpoint/2010/main" val="294375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2EBA-304B-BAD1-988B-1180F14B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Agradecimientos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74A30-69CC-0A30-A608-BA051AE3B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0" dirty="0"/>
              <a:t>Al </a:t>
            </a:r>
            <a:r>
              <a:rPr lang="en-US" b="0" dirty="0" err="1"/>
              <a:t>equipo</a:t>
            </a:r>
            <a:r>
              <a:rPr lang="en-US" b="0" dirty="0"/>
              <a:t> de ARSET:</a:t>
            </a:r>
          </a:p>
          <a:p>
            <a:pPr lvl="1"/>
            <a:r>
              <a:rPr lang="en-US" b="0" dirty="0"/>
              <a:t>-Brock Blevins</a:t>
            </a:r>
          </a:p>
          <a:p>
            <a:pPr lvl="1"/>
            <a:r>
              <a:rPr lang="en-US" b="0" dirty="0"/>
              <a:t>-Sarah Cutshall</a:t>
            </a:r>
          </a:p>
          <a:p>
            <a:pPr lvl="1"/>
            <a:r>
              <a:rPr lang="en-US" b="0" dirty="0"/>
              <a:t>-Selwyn Hudson-</a:t>
            </a:r>
            <a:r>
              <a:rPr lang="en-US" b="0" dirty="0" err="1"/>
              <a:t>Odoi</a:t>
            </a:r>
            <a:endParaRPr lang="en-US" b="0" dirty="0"/>
          </a:p>
          <a:p>
            <a:pPr lvl="1"/>
            <a:r>
              <a:rPr lang="en-US" b="0" dirty="0"/>
              <a:t>-Jonathan O’Brian</a:t>
            </a:r>
          </a:p>
          <a:p>
            <a:pPr lvl="1"/>
            <a:r>
              <a:rPr lang="en-US" b="0" dirty="0"/>
              <a:t>-Natasha Johnson-Griffin</a:t>
            </a:r>
          </a:p>
          <a:p>
            <a:pPr lvl="1"/>
            <a:r>
              <a:rPr lang="en-US" b="0" dirty="0"/>
              <a:t>-David </a:t>
            </a:r>
            <a:r>
              <a:rPr lang="en-US" b="0" dirty="0" err="1"/>
              <a:t>Barbato</a:t>
            </a:r>
            <a:r>
              <a:rPr lang="en-US" b="0" dirty="0"/>
              <a:t> (</a:t>
            </a:r>
            <a:r>
              <a:rPr lang="en-US" b="0" dirty="0" err="1"/>
              <a:t>el</a:t>
            </a:r>
            <a:r>
              <a:rPr lang="en-US" b="0" dirty="0"/>
              <a:t> traductor)</a:t>
            </a:r>
          </a:p>
          <a:p>
            <a:pPr lvl="1"/>
            <a:r>
              <a:rPr lang="en-US" b="0" dirty="0"/>
              <a:t>-Melanie Follette-Cook</a:t>
            </a:r>
          </a:p>
          <a:p>
            <a:endParaRPr lang="en-US" b="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s-ES_tradnl" b="0" dirty="0"/>
              <a:t>A Protección Civil de García, Nuevo León - en especial a Jaime de Anda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s-ES_tradnl" b="0" dirty="0"/>
              <a:t>A todos los participantes</a:t>
            </a:r>
          </a:p>
        </p:txBody>
      </p:sp>
    </p:spTree>
    <p:extLst>
      <p:ext uri="{BB962C8B-B14F-4D97-AF65-F5344CB8AC3E}">
        <p14:creationId xmlns:p14="http://schemas.microsoft.com/office/powerpoint/2010/main" val="293346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>
            <a:spLocks noGrp="1"/>
          </p:cNvSpPr>
          <p:nvPr>
            <p:ph type="body" idx="1"/>
          </p:nvPr>
        </p:nvSpPr>
        <p:spPr>
          <a:xfrm>
            <a:off x="1300162" y="5004082"/>
            <a:ext cx="9591675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ctr" anchorCtr="0">
            <a:noAutofit/>
          </a:bodyPr>
          <a:lstStyle/>
          <a:p>
            <a:pPr marL="14605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Gracias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go-v2">
  <a:themeElements>
    <a:clrScheme name="ARSET4">
      <a:dk1>
        <a:srgbClr val="000000"/>
      </a:dk1>
      <a:lt1>
        <a:srgbClr val="FFFFFF"/>
      </a:lt1>
      <a:dk2>
        <a:srgbClr val="89A028"/>
      </a:dk2>
      <a:lt2>
        <a:srgbClr val="EAE2C4"/>
      </a:lt2>
      <a:accent1>
        <a:srgbClr val="20584F"/>
      </a:accent1>
      <a:accent2>
        <a:srgbClr val="136C9A"/>
      </a:accent2>
      <a:accent3>
        <a:srgbClr val="5E3A60"/>
      </a:accent3>
      <a:accent4>
        <a:srgbClr val="D5462F"/>
      </a:accent4>
      <a:accent5>
        <a:srgbClr val="D89B21"/>
      </a:accent5>
      <a:accent6>
        <a:srgbClr val="BDAB8B"/>
      </a:accent6>
      <a:hlink>
        <a:srgbClr val="136C9A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135</Words>
  <Application>Microsoft Macintosh PowerPoint</Application>
  <PresentationFormat>Widescreen</PresentationFormat>
  <Paragraphs>23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NOWAY-MEDIUM</vt:lpstr>
      <vt:lpstr>Century Gothic</vt:lpstr>
      <vt:lpstr>Arial</vt:lpstr>
      <vt:lpstr>logo-v2</vt:lpstr>
      <vt:lpstr>La Teledetección para la Gestión del Riesgo de Desastres por Sequías, Incendios Forestales e Inundaciones en México</vt:lpstr>
      <vt:lpstr>Resumen de la Capacitación</vt:lpstr>
      <vt:lpstr>Agradecimientos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ARSET Template</dc:title>
  <dc:creator>Elizabeth Hook</dc:creator>
  <cp:lastModifiedBy>Erika Podest</cp:lastModifiedBy>
  <cp:revision>34</cp:revision>
  <dcterms:created xsi:type="dcterms:W3CDTF">2018-02-06T19:28:25Z</dcterms:created>
  <dcterms:modified xsi:type="dcterms:W3CDTF">2023-05-07T19:05:55Z</dcterms:modified>
</cp:coreProperties>
</file>