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96" r:id="rId3"/>
    <p:sldId id="395" r:id="rId4"/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NOWAY-MEDIUM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hbSGnzTTs4o1O6KucmMt2KKFpKH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utshall" initials="" lastIdx="2" clrIdx="0"/>
  <p:cmAuthor id="2" name="Melanie B. Cook" initials="" lastIdx="1" clrIdx="1"/>
  <p:cmAuthor id="3" name="Michael G. Bosilovich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9E7DC-0BC6-484A-B20B-58183A03A3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9E7DC-0BC6-484A-B20B-58183A03A3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5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set.gsfc.nasa.gov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974DB379-2ECC-8F6C-CF74-33D3102D9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4606130"/>
          </a:xfrm>
          <a:prstGeom prst="rect">
            <a:avLst/>
          </a:prstGeom>
        </p:spPr>
      </p:pic>
      <p:pic>
        <p:nvPicPr>
          <p:cNvPr id="14" name="Google Shape;14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4945063"/>
            <a:ext cx="1574800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868408" y="57324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2"/>
          </p:nvPr>
        </p:nvSpPr>
        <p:spPr>
          <a:xfrm>
            <a:off x="1868408" y="62658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869729" y="4759067"/>
            <a:ext cx="9599790" cy="82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47638" y="319088"/>
            <a:ext cx="329723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  <a:endParaRPr/>
          </a:p>
        </p:txBody>
      </p:sp>
      <p:pic>
        <p:nvPicPr>
          <p:cNvPr id="19" name="Google Shape;19;p4"/>
          <p:cNvPicPr preferRelativeResize="0"/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907"/>
          <a:stretch/>
        </p:blipFill>
        <p:spPr>
          <a:xfrm rot="10800000">
            <a:off x="9265920" y="-1"/>
            <a:ext cx="1892808" cy="185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8728" y="3572858"/>
            <a:ext cx="1033272" cy="103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7128" y="0"/>
            <a:ext cx="2404872" cy="188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NASA insigniaCMYK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087" y="138023"/>
            <a:ext cx="810554" cy="64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5863B5-BB29-2964-EC81-705242A1EC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44" y="152400"/>
            <a:ext cx="634619" cy="634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4D33-F869-3EC3-BC77-027E48D98D10}"/>
              </a:ext>
            </a:extLst>
          </p:cNvPr>
          <p:cNvSpPr txBox="1"/>
          <p:nvPr userDrawn="1"/>
        </p:nvSpPr>
        <p:spPr>
          <a:xfrm>
            <a:off x="3444875" y="4278842"/>
            <a:ext cx="24214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chemeClr val="bg1"/>
                </a:solidFill>
                <a:latin typeface="NOWAY-MEDIUM" panose="02000506000000020004" pitchFamily="2" charset="77"/>
              </a:rPr>
              <a:t>07-20-2015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4697F-2197-6B33-6972-8206FF2432C9}"/>
              </a:ext>
            </a:extLst>
          </p:cNvPr>
          <p:cNvSpPr txBox="1"/>
          <p:nvPr userDrawn="1"/>
        </p:nvSpPr>
        <p:spPr>
          <a:xfrm>
            <a:off x="6325660" y="4278841"/>
            <a:ext cx="242146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latin typeface="NOWAY-MEDIUM" panose="02000506000000020004" pitchFamily="2" charset="77"/>
              </a:rPr>
              <a:t>07-07-2022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uare&#10;&#10;Description automatically generated with medium confidence">
            <a:extLst>
              <a:ext uri="{FF2B5EF4-FFF2-40B4-BE49-F238E27FC236}">
                <a16:creationId xmlns:a16="http://schemas.microsoft.com/office/drawing/2014/main" id="{304AC50A-7371-5248-90D5-48C2025C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pic>
        <p:nvPicPr>
          <p:cNvPr id="5" name="Picture 4" descr="Square&#10;&#10;Description automatically generated with medium confidence">
            <a:extLst>
              <a:ext uri="{FF2B5EF4-FFF2-40B4-BE49-F238E27FC236}">
                <a16:creationId xmlns:a16="http://schemas.microsoft.com/office/drawing/2014/main" id="{936D9ACF-0AFF-0440-A68F-C8F4640B2D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sp>
        <p:nvSpPr>
          <p:cNvPr id="24" name="Google Shape;24;p5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7145" y="1149283"/>
            <a:ext cx="3817710" cy="3817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00162" y="5120092"/>
            <a:ext cx="959167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64;p9">
            <a:extLst>
              <a:ext uri="{FF2B5EF4-FFF2-40B4-BE49-F238E27FC236}">
                <a16:creationId xmlns:a16="http://schemas.microsoft.com/office/drawing/2014/main" id="{DF2B6B4E-3B60-1A4A-B04C-AED6881DAA79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+Content">
  <p:cSld name="8_Title+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5AC7F4BD-6230-5943-A6AE-6D03DF41B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7" name="Picture 16" descr="Square&#10;&#10;Description automatically generated with medium confidence">
            <a:extLst>
              <a:ext uri="{FF2B5EF4-FFF2-40B4-BE49-F238E27FC236}">
                <a16:creationId xmlns:a16="http://schemas.microsoft.com/office/drawing/2014/main" id="{63E28D33-B9A4-AF47-99D1-0F9624B9F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43" name="Google Shape;43;p7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42315" y="1455791"/>
            <a:ext cx="11707369" cy="481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4;p9">
            <a:extLst>
              <a:ext uri="{FF2B5EF4-FFF2-40B4-BE49-F238E27FC236}">
                <a16:creationId xmlns:a16="http://schemas.microsoft.com/office/drawing/2014/main" id="{04F31C35-DBE3-944F-9D12-ED13DDAAA9B9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2 Column">
  <p:cSld name="3_Title+2 Colum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8048DF1D-0F33-6E40-9950-809DA51E5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7" name="Picture 16" descr="Square&#10;&#10;Description automatically generated with medium confidence">
            <a:extLst>
              <a:ext uri="{FF2B5EF4-FFF2-40B4-BE49-F238E27FC236}">
                <a16:creationId xmlns:a16="http://schemas.microsoft.com/office/drawing/2014/main" id="{0EC7D0C9-8530-8746-B72E-FA44F7E28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51" name="Google Shape;51;p8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242315" y="1130284"/>
            <a:ext cx="5807952" cy="51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6141732" y="1130282"/>
            <a:ext cx="5807952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4;p9">
            <a:extLst>
              <a:ext uri="{FF2B5EF4-FFF2-40B4-BE49-F238E27FC236}">
                <a16:creationId xmlns:a16="http://schemas.microsoft.com/office/drawing/2014/main" id="{B0741507-35B5-2145-9834-02E00C1EAAA0}"/>
              </a:ext>
            </a:extLst>
          </p:cNvPr>
          <p:cNvSpPr txBox="1"/>
          <p:nvPr userDrawn="1"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subtitle 2 Column">
  <p:cSld name="Title+ subtitle 2 Colum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quare&#10;&#10;Description automatically generated with medium confidence">
            <a:extLst>
              <a:ext uri="{FF2B5EF4-FFF2-40B4-BE49-F238E27FC236}">
                <a16:creationId xmlns:a16="http://schemas.microsoft.com/office/drawing/2014/main" id="{92528F83-8626-FD49-890A-EC32F289B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8807CE6-BA5F-A344-8F79-3AA1FDB0E1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60" name="Google Shape;60;p9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242315" y="1455792"/>
            <a:ext cx="5807952" cy="48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141732" y="1455791"/>
            <a:ext cx="5807952" cy="48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3 Column">
  <p:cSld name="3_Title+3 Colum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quare&#10;&#10;Description automatically generated with medium confidence">
            <a:extLst>
              <a:ext uri="{FF2B5EF4-FFF2-40B4-BE49-F238E27FC236}">
                <a16:creationId xmlns:a16="http://schemas.microsoft.com/office/drawing/2014/main" id="{CD5FB90C-487B-D94E-B065-E6F8A083E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B4AC8BBB-A4DC-3B43-8BA7-1E8E28A3F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70" name="Google Shape;70;p10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42315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109204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4175759" y="1130282"/>
            <a:ext cx="3840480" cy="514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subtitle 3 Column">
  <p:cSld name="Title+ subtitle 3 Colum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053F6CA-905A-A64A-80F8-BC7774E95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9" name="Picture 18" descr="Square&#10;&#10;Description automatically generated with medium confidence">
            <a:extLst>
              <a:ext uri="{FF2B5EF4-FFF2-40B4-BE49-F238E27FC236}">
                <a16:creationId xmlns:a16="http://schemas.microsoft.com/office/drawing/2014/main" id="{1CDBFD93-7376-9143-8ECB-B45707665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80" name="Google Shape;80;p11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242315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8109204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4175759" y="1455792"/>
            <a:ext cx="3840480" cy="481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rmAutofit/>
          </a:bodyPr>
          <a:lstStyle>
            <a:lvl1pPr marL="457200" lvl="0" indent="-3683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body" idx="4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+Subtitle+Blank">
  <p:cSld name="3_Title+Subtitle+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quare&#10;&#10;Description automatically generated with medium confidence">
            <a:extLst>
              <a:ext uri="{FF2B5EF4-FFF2-40B4-BE49-F238E27FC236}">
                <a16:creationId xmlns:a16="http://schemas.microsoft.com/office/drawing/2014/main" id="{AE3DFF6C-B1F4-3B40-823B-1100F7D4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8725" y="-1"/>
            <a:ext cx="1033273" cy="1033273"/>
          </a:xfrm>
          <a:prstGeom prst="rect">
            <a:avLst/>
          </a:prstGeom>
        </p:spPr>
      </p:pic>
      <p:pic>
        <p:nvPicPr>
          <p:cNvPr id="16" name="Picture 15" descr="Square&#10;&#10;Description automatically generated with medium confidence">
            <a:extLst>
              <a:ext uri="{FF2B5EF4-FFF2-40B4-BE49-F238E27FC236}">
                <a16:creationId xmlns:a16="http://schemas.microsoft.com/office/drawing/2014/main" id="{2945AFB9-FC5E-2946-BEF5-5AA6B1E42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37" y="5824725"/>
            <a:ext cx="1033273" cy="1033273"/>
          </a:xfrm>
          <a:prstGeom prst="rect">
            <a:avLst/>
          </a:prstGeom>
        </p:spPr>
      </p:pic>
      <p:sp>
        <p:nvSpPr>
          <p:cNvPr id="107" name="Google Shape;107;p14"/>
          <p:cNvSpPr txBox="1"/>
          <p:nvPr/>
        </p:nvSpPr>
        <p:spPr>
          <a:xfrm>
            <a:off x="1039210" y="6494463"/>
            <a:ext cx="39243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NASA’s Applied Remote Sensing Training Program</a:t>
            </a: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60950" rIns="121925" bIns="609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242315" y="905426"/>
            <a:ext cx="1170679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60925" rIns="121875" bIns="60925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0F733E5A-E5CA-0742-B994-E724EEEE15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2315" y="6494463"/>
            <a:ext cx="392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1" tIns="60965" rIns="121931" bIns="60965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eaLnBrk="1" hangingPunct="1"/>
            <a:r>
              <a:rPr lang="en-US" altLang="en-US" sz="1000" dirty="0">
                <a:ea typeface="Arial" charset="0"/>
                <a:cs typeface="Arial" charset="0"/>
                <a:hlinkClick r:id="rId2"/>
              </a:rPr>
              <a:t>NASA’s Applied Remote Sensing Training Program</a:t>
            </a:r>
            <a:endParaRPr lang="en-US" altLang="en-US" sz="1000" dirty="0">
              <a:ea typeface="Arial" charset="0"/>
              <a:cs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82300" y="6494463"/>
            <a:ext cx="690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1" tIns="60965" rIns="121931" bIns="60965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</a:defRPr>
            </a:lvl5pPr>
            <a:lvl6pPr marL="25146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6pPr>
            <a:lvl7pPr marL="29718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7pPr>
            <a:lvl8pPr marL="34290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8pPr>
            <a:lvl9pPr marL="3886200" indent="-228600" defTabSz="608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</a:defRPr>
            </a:lvl9pPr>
          </a:lstStyle>
          <a:p>
            <a:pPr algn="r" eaLnBrk="1" hangingPunct="1"/>
            <a:fld id="{53209A76-56BF-8248-AD43-73AF9E93A287}" type="slidenum">
              <a:rPr lang="en-US" altLang="en-US" sz="1000">
                <a:ea typeface="Arial" charset="0"/>
                <a:cs typeface="Arial" charset="0"/>
              </a:rPr>
              <a:pPr algn="r" eaLnBrk="1" hangingPunct="1"/>
              <a:t>‹#›</a:t>
            </a:fld>
            <a:endParaRPr lang="en-US" altLang="en-US" sz="1000">
              <a:ea typeface="Arial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1452225" y="6273800"/>
            <a:ext cx="4968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5" y="276993"/>
            <a:ext cx="11706798" cy="576299"/>
          </a:xfrm>
        </p:spPr>
        <p:txBody>
          <a:bodyPr anchor="ctr"/>
          <a:lstStyle>
            <a:lvl1pPr>
              <a:defRPr sz="2801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5" y="1130284"/>
            <a:ext cx="11707369" cy="5143516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0"/>
              </a:spcAft>
              <a:defRPr sz="2200"/>
            </a:lvl1pPr>
            <a:lvl2pPr>
              <a:spcAft>
                <a:spcPts val="0"/>
              </a:spcAft>
              <a:defRPr sz="2200"/>
            </a:lvl2pPr>
            <a:lvl3pPr>
              <a:spcAft>
                <a:spcPts val="0"/>
              </a:spcAft>
              <a:defRPr sz="2200"/>
            </a:lvl3pPr>
            <a:lvl4pPr>
              <a:spcAft>
                <a:spcPts val="0"/>
              </a:spcAft>
              <a:defRPr sz="2200"/>
            </a:lvl4pPr>
            <a:lvl5pPr>
              <a:spcAft>
                <a:spcPts val="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1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242888" y="274638"/>
            <a:ext cx="117062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242888" y="1176338"/>
            <a:ext cx="11706225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t" anchorCtr="0">
            <a:noAutofit/>
          </a:bodyPr>
          <a:lstStyle>
            <a:lvl1pPr marL="457200" marR="0" lvl="0" indent="-368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0011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Arial"/>
              <a:buChar char="•"/>
              <a:defRPr sz="2701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body" idx="1"/>
          </p:nvPr>
        </p:nvSpPr>
        <p:spPr>
          <a:xfrm>
            <a:off x="1868408" y="5782566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32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US" dirty="0"/>
              <a:t>Erika Podest, Jet Propulsion Laboratory, California Institute of Technology</a:t>
            </a:r>
            <a:endParaRPr dirty="0"/>
          </a:p>
        </p:txBody>
      </p:sp>
      <p:sp>
        <p:nvSpPr>
          <p:cNvPr id="123" name="Google Shape;123;p1"/>
          <p:cNvSpPr txBox="1">
            <a:spLocks noGrp="1"/>
          </p:cNvSpPr>
          <p:nvPr>
            <p:ph type="body" idx="2"/>
          </p:nvPr>
        </p:nvSpPr>
        <p:spPr>
          <a:xfrm>
            <a:off x="1868408" y="6265862"/>
            <a:ext cx="9601111" cy="4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32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US" dirty="0"/>
              <a:t>Mayo 11, 2023</a:t>
            </a:r>
            <a:endParaRPr dirty="0"/>
          </a:p>
        </p:txBody>
      </p:sp>
      <p:sp>
        <p:nvSpPr>
          <p:cNvPr id="4" name="Google Shape;124;p1">
            <a:extLst>
              <a:ext uri="{FF2B5EF4-FFF2-40B4-BE49-F238E27FC236}">
                <a16:creationId xmlns:a16="http://schemas.microsoft.com/office/drawing/2014/main" id="{0D16B6FF-D4D0-F519-E7B6-A90133131F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47808" y="4754069"/>
            <a:ext cx="10041855" cy="82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Teledetección para la Gestión del Riesgo de Desastres por Sequías, Incendios Forestales e Inundaciones en México</a:t>
            </a:r>
            <a:endParaRPr lang="es-ES_tradnl" sz="2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8F1C-5A22-704C-A879-3F81BA7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Objetivos de Aprendizaje del 4</a:t>
            </a:r>
            <a:r>
              <a:rPr lang="es-ES_tradnl" baseline="30000" dirty="0"/>
              <a:t>to</a:t>
            </a:r>
            <a:r>
              <a:rPr lang="es-ES_tradnl" dirty="0"/>
              <a:t> 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5D10F-A822-1B42-D76C-AD3D50A2B25E}"/>
              </a:ext>
            </a:extLst>
          </p:cNvPr>
          <p:cNvSpPr txBox="1"/>
          <p:nvPr/>
        </p:nvSpPr>
        <p:spPr>
          <a:xfrm>
            <a:off x="242315" y="1473506"/>
            <a:ext cx="118491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 enfoque de hoy será en aplicar los conocimientos adquiridos durante los últimos tres días para desarrollar un estudio de caso sobre sequias, inundaciones o incendios forestales </a:t>
            </a:r>
          </a:p>
          <a:p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el análisis será en grupo</a:t>
            </a:r>
          </a:p>
          <a:p>
            <a:pPr marL="342900" indent="-342900">
              <a:buFontTx/>
              <a:buChar char="-"/>
            </a:pPr>
            <a:endParaRPr lang="es-ES_tradnl" sz="2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s-ES_tradnl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cada grupo presentara sus resultados</a:t>
            </a:r>
          </a:p>
        </p:txBody>
      </p:sp>
    </p:spTree>
    <p:extLst>
      <p:ext uri="{BB962C8B-B14F-4D97-AF65-F5344CB8AC3E}">
        <p14:creationId xmlns:p14="http://schemas.microsoft.com/office/powerpoint/2010/main" val="294375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8F1C-5A22-704C-A879-3F81BA74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5" y="176977"/>
            <a:ext cx="12087798" cy="576299"/>
          </a:xfrm>
        </p:spPr>
        <p:txBody>
          <a:bodyPr/>
          <a:lstStyle/>
          <a:p>
            <a:r>
              <a:rPr lang="es-ES_tradnl" dirty="0"/>
              <a:t>Agenda del 4</a:t>
            </a:r>
            <a:r>
              <a:rPr lang="es-ES_tradnl" baseline="30000" dirty="0"/>
              <a:t>to</a:t>
            </a:r>
            <a:r>
              <a:rPr lang="es-ES_tradnl" dirty="0"/>
              <a:t> Día - Jueves 11 de Mayo: Estudios de Caso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1CF1C1-EAF5-FB89-5FAE-D7691D38521D}"/>
              </a:ext>
            </a:extLst>
          </p:cNvPr>
          <p:cNvGraphicFramePr>
            <a:graphicFrameLocks noGrp="1"/>
          </p:cNvGraphicFramePr>
          <p:nvPr/>
        </p:nvGraphicFramePr>
        <p:xfrm>
          <a:off x="1145382" y="1085850"/>
          <a:ext cx="9901235" cy="4914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9602">
                  <a:extLst>
                    <a:ext uri="{9D8B030D-6E8A-4147-A177-3AD203B41FA5}">
                      <a16:colId xmlns:a16="http://schemas.microsoft.com/office/drawing/2014/main" val="847123708"/>
                    </a:ext>
                  </a:extLst>
                </a:gridCol>
                <a:gridCol w="3716935">
                  <a:extLst>
                    <a:ext uri="{9D8B030D-6E8A-4147-A177-3AD203B41FA5}">
                      <a16:colId xmlns:a16="http://schemas.microsoft.com/office/drawing/2014/main" val="619346661"/>
                    </a:ext>
                  </a:extLst>
                </a:gridCol>
                <a:gridCol w="2668567">
                  <a:extLst>
                    <a:ext uri="{9D8B030D-6E8A-4147-A177-3AD203B41FA5}">
                      <a16:colId xmlns:a16="http://schemas.microsoft.com/office/drawing/2014/main" val="2892731584"/>
                    </a:ext>
                  </a:extLst>
                </a:gridCol>
                <a:gridCol w="1996131">
                  <a:extLst>
                    <a:ext uri="{9D8B030D-6E8A-4147-A177-3AD203B41FA5}">
                      <a16:colId xmlns:a16="http://schemas.microsoft.com/office/drawing/2014/main" val="1090286301"/>
                    </a:ext>
                  </a:extLst>
                </a:gridCol>
              </a:tblGrid>
              <a:tr h="258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Hora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Modo Didáctico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Instructor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460770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8:30-8:35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Agenda y Expectativas del 4</a:t>
                      </a:r>
                      <a:r>
                        <a:rPr lang="es-ES" sz="1200" baseline="30000">
                          <a:effectLst/>
                        </a:rPr>
                        <a:t>to</a:t>
                      </a:r>
                      <a:r>
                        <a:rPr lang="es-ES" sz="1200">
                          <a:effectLst/>
                        </a:rPr>
                        <a:t> Dia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Presentación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Erika Podest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037043"/>
                  </a:ext>
                </a:extLst>
              </a:tr>
              <a:tr h="1293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8:35-10:30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Estudios de Caso Relacionados a Sequías, Inundaciones o Incendios Forestales en Área de Interés de Cada Grupo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Ejercicio en Grupo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108933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10:30-10:45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Receso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49320"/>
                  </a:ext>
                </a:extLst>
              </a:tr>
              <a:tr h="1293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10:45-11:15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Estudios de Caso Relacionados a Sequías, Inundaciones o Incendios Forestales en Área de Interés de Cada Grupo (continuación)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Ejercicio en Grupo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466599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11:15-12:15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Presentación de Cada Grupo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Presentación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Cada Grupo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458554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12:15-12:30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Conclusión y Cierre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Presentación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Erika Podest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308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6F7C8D-0C03-570F-66D2-D3703E16E010}"/>
              </a:ext>
            </a:extLst>
          </p:cNvPr>
          <p:cNvSpPr txBox="1"/>
          <p:nvPr/>
        </p:nvSpPr>
        <p:spPr>
          <a:xfrm>
            <a:off x="1891430" y="6000751"/>
            <a:ext cx="8233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Se le otorgará un certificado de participación a todos los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214062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1300162" y="5004082"/>
            <a:ext cx="9591675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875" bIns="60925" anchor="ctr" anchorCtr="0">
            <a:noAutofit/>
          </a:bodyPr>
          <a:lstStyle/>
          <a:p>
            <a:pPr marL="14605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Thank You!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go-v2">
  <a:themeElements>
    <a:clrScheme name="ARSET4">
      <a:dk1>
        <a:srgbClr val="000000"/>
      </a:dk1>
      <a:lt1>
        <a:srgbClr val="FFFFFF"/>
      </a:lt1>
      <a:dk2>
        <a:srgbClr val="89A028"/>
      </a:dk2>
      <a:lt2>
        <a:srgbClr val="EAE2C4"/>
      </a:lt2>
      <a:accent1>
        <a:srgbClr val="20584F"/>
      </a:accent1>
      <a:accent2>
        <a:srgbClr val="136C9A"/>
      </a:accent2>
      <a:accent3>
        <a:srgbClr val="5E3A60"/>
      </a:accent3>
      <a:accent4>
        <a:srgbClr val="D5462F"/>
      </a:accent4>
      <a:accent5>
        <a:srgbClr val="D89B21"/>
      </a:accent5>
      <a:accent6>
        <a:srgbClr val="BDAB8B"/>
      </a:accent6>
      <a:hlink>
        <a:srgbClr val="136C9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189</Words>
  <Application>Microsoft Macintosh PowerPoint</Application>
  <PresentationFormat>Widescreen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NOWAY-MEDIUM</vt:lpstr>
      <vt:lpstr>Century Gothic</vt:lpstr>
      <vt:lpstr>Arial</vt:lpstr>
      <vt:lpstr>Times New Roman</vt:lpstr>
      <vt:lpstr>logo-v2</vt:lpstr>
      <vt:lpstr>La Teledetección para la Gestión del Riesgo de Desastres por Sequías, Incendios Forestales e Inundaciones en México</vt:lpstr>
      <vt:lpstr>Objetivos de Aprendizaje del 4to Dia</vt:lpstr>
      <vt:lpstr>Agenda del 4to Día - Jueves 11 de Mayo: Estudios de Caso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ARSET Template</dc:title>
  <dc:creator>Elizabeth Hook</dc:creator>
  <cp:lastModifiedBy>Erika Podest</cp:lastModifiedBy>
  <cp:revision>30</cp:revision>
  <dcterms:created xsi:type="dcterms:W3CDTF">2018-02-06T19:28:25Z</dcterms:created>
  <dcterms:modified xsi:type="dcterms:W3CDTF">2023-05-07T18:54:22Z</dcterms:modified>
</cp:coreProperties>
</file>