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257" r:id="rId2"/>
    <p:sldId id="259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2">
          <p15:clr>
            <a:srgbClr val="A4A3A4"/>
          </p15:clr>
        </p15:guide>
        <p15:guide id="2" pos="2867">
          <p15:clr>
            <a:srgbClr val="A4A3A4"/>
          </p15:clr>
        </p15:guide>
        <p15:guide id="3" pos="28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00A0"/>
    <a:srgbClr val="2D2CFF"/>
    <a:srgbClr val="5590C3"/>
    <a:srgbClr val="2AC3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02"/>
    <p:restoredTop sz="95857" autoAdjust="0"/>
  </p:normalViewPr>
  <p:slideViewPr>
    <p:cSldViewPr snapToGrid="0" snapToObjects="1" showGuides="1">
      <p:cViewPr varScale="1">
        <p:scale>
          <a:sx n="118" d="100"/>
          <a:sy n="118" d="100"/>
        </p:scale>
        <p:origin x="1720" y="208"/>
      </p:cViewPr>
      <p:guideLst>
        <p:guide orient="horz" pos="2152"/>
        <p:guide pos="2867"/>
        <p:guide pos="28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7BE67-A3F4-B24C-BEC3-6938F10BE422}" type="datetimeFigureOut">
              <a:rPr lang="en-US" smtClean="0"/>
              <a:pPr/>
              <a:t>4/13/21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2A485-2B86-A043-BFEC-2B030B1DDA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DA1A37-E225-409D-BC3E-679DDE44905A}" type="datetimeFigureOut">
              <a:rPr lang="en-GB" smtClean="0"/>
              <a:pPr/>
              <a:t>13/04/2021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A202B-52BC-4C4E-BAA4-BE13F56BD89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210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A202B-52BC-4C4E-BAA4-BE13F56BD89B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030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A202B-52BC-4C4E-BAA4-BE13F56BD89B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160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666ADFD-7DE7-7E40-A01C-BBDBC65E6532}" type="datetimeFigureOut">
              <a:rPr lang="en-US"/>
              <a:pPr>
                <a:defRPr/>
              </a:pPr>
              <a:t>4/13/21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27E1891-6F79-FE43-A32E-DA2E35D053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53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666ADFD-7DE7-7E40-A01C-BBDBC65E6532}" type="datetimeFigureOut">
              <a:rPr lang="en-US"/>
              <a:pPr>
                <a:defRPr/>
              </a:pPr>
              <a:t>4/13/21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493794A-3C24-1842-97E2-64913D99D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8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666ADFD-7DE7-7E40-A01C-BBDBC65E6532}" type="datetimeFigureOut">
              <a:rPr lang="en-US"/>
              <a:pPr>
                <a:defRPr/>
              </a:pPr>
              <a:t>4/13/21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3232CB1-1F9C-844A-B30E-DC966FCA5B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86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666ADFD-7DE7-7E40-A01C-BBDBC65E6532}" type="datetimeFigureOut">
              <a:rPr lang="en-US"/>
              <a:pPr>
                <a:defRPr/>
              </a:pPr>
              <a:t>4/13/21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A12E74-AE14-9748-B4A5-9EB3093C78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844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666ADFD-7DE7-7E40-A01C-BBDBC65E6532}" type="datetimeFigureOut">
              <a:rPr lang="en-US"/>
              <a:pPr>
                <a:defRPr/>
              </a:pPr>
              <a:t>4/13/21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5E8E175-CE74-A743-83E2-B065E20617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249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666ADFD-7DE7-7E40-A01C-BBDBC65E6532}" type="datetimeFigureOut">
              <a:rPr lang="en-US"/>
              <a:pPr>
                <a:defRPr/>
              </a:pPr>
              <a:t>4/13/21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1DA37C2-BFCB-4748-B9BF-4CB7C610D3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828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666ADFD-7DE7-7E40-A01C-BBDBC65E6532}" type="datetimeFigureOut">
              <a:rPr lang="en-US"/>
              <a:pPr>
                <a:defRPr/>
              </a:pPr>
              <a:t>4/13/21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CEDBCF6-23B5-2340-86F3-416AA8A72C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442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666ADFD-7DE7-7E40-A01C-BBDBC65E6532}" type="datetimeFigureOut">
              <a:rPr lang="en-US"/>
              <a:pPr>
                <a:defRPr/>
              </a:pPr>
              <a:t>4/13/21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7A065D9-C17E-C44B-8C56-CC418FDA2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87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666ADFD-7DE7-7E40-A01C-BBDBC65E6532}" type="datetimeFigureOut">
              <a:rPr lang="en-US"/>
              <a:pPr>
                <a:defRPr/>
              </a:pPr>
              <a:t>4/13/21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0724DC-E807-7747-9081-405E438935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24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666ADFD-7DE7-7E40-A01C-BBDBC65E6532}" type="datetimeFigureOut">
              <a:rPr lang="en-US"/>
              <a:pPr>
                <a:defRPr/>
              </a:pPr>
              <a:t>4/13/21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115DB5B-FBC8-AE48-BDC8-BDAC8652A2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194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666ADFD-7DE7-7E40-A01C-BBDBC65E6532}" type="datetimeFigureOut">
              <a:rPr lang="en-US"/>
              <a:pPr>
                <a:defRPr/>
              </a:pPr>
              <a:t>4/13/21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6EFD623-A554-1E4F-886E-9EAF5E093B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385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5666ADFD-7DE7-7E40-A01C-BBDBC65E6532}" type="datetimeFigureOut">
              <a:rPr lang="en-US"/>
              <a:pPr>
                <a:defRPr/>
              </a:pPr>
              <a:t>4/13/21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0E06D8BA-F525-604F-9804-667107B8C7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261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005E1BF-3A0A-EF40-A8B2-D45499838F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53" y="1192333"/>
            <a:ext cx="3901614" cy="2236667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266352" y="1188489"/>
            <a:ext cx="3901614" cy="22366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66918" y="93663"/>
            <a:ext cx="8433719" cy="7386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Volcanic eruption plume from </a:t>
            </a:r>
            <a:r>
              <a:rPr lang="en-US" sz="2400" b="1" i="1" dirty="0">
                <a:solidFill>
                  <a:prstClr val="white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La Soufriere Volcano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, St. Vincent</a:t>
            </a:r>
          </a:p>
          <a:p>
            <a:pPr algn="ctr">
              <a:defRPr/>
            </a:pPr>
            <a:r>
              <a:rPr lang="en-US" b="1" i="1" dirty="0">
                <a:solidFill>
                  <a:srgbClr val="3366FF"/>
                </a:solidFill>
                <a:effectLst>
                  <a:outerShdw blurRad="50800" dist="38100" dir="2700000" algn="tl" rotWithShape="0">
                    <a:schemeClr val="bg1">
                      <a:alpha val="63000"/>
                    </a:schemeClr>
                  </a:outerShdw>
                </a:effectLst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MISR</a:t>
            </a:r>
            <a:r>
              <a:rPr lang="en-US" b="1" i="1" dirty="0">
                <a:solidFill>
                  <a:srgbClr val="FFFFFF"/>
                </a:solidFill>
                <a:effectLst>
                  <a:outerShdw blurRad="50800" dist="38100" dir="2700000" algn="tl" rotWithShape="0">
                    <a:schemeClr val="bg1">
                      <a:alpha val="63000"/>
                    </a:schemeClr>
                  </a:outerShdw>
                </a:effectLst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</a:t>
            </a:r>
            <a:r>
              <a:rPr lang="en-US" b="1" i="1" dirty="0">
                <a:solidFill>
                  <a:srgbClr val="FFFFFF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Active Aerosol Plume-Height (AAP) Project </a:t>
            </a:r>
            <a:r>
              <a:rPr lang="en-US" b="1" i="1" dirty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63000"/>
                    </a:srgbClr>
                  </a:outerShdw>
                </a:effectLst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10 April 2021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37190" y="6581001"/>
            <a:ext cx="319844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b="1" i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V. </a:t>
            </a:r>
            <a:r>
              <a:rPr lang="en-US" sz="1200" b="1" i="1" dirty="0">
                <a:solidFill>
                  <a:srgbClr val="FFFFFF"/>
                </a:solidFill>
                <a:ea typeface="ＭＳ Ｐゴシック" charset="0"/>
                <a:cs typeface="Times New Roman" panose="02020603050405020304" pitchFamily="18" charset="0"/>
              </a:rPr>
              <a:t>Flower</a:t>
            </a:r>
            <a:r>
              <a:rPr lang="en-US" sz="1200" b="1" i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, R</a:t>
            </a:r>
            <a:r>
              <a:rPr lang="en-US" sz="1200" b="1" i="1" dirty="0">
                <a:solidFill>
                  <a:srgbClr val="FFFFFF"/>
                </a:solidFill>
                <a:latin typeface="Calibri"/>
                <a:ea typeface="ＭＳ Ｐゴシック" charset="0"/>
                <a:cs typeface="ＭＳ Ｐゴシック" charset="0"/>
              </a:rPr>
              <a:t>. Kahn</a:t>
            </a:r>
            <a:r>
              <a:rPr lang="en-US" sz="1200" b="1" dirty="0">
                <a:solidFill>
                  <a:srgbClr val="FFFFFF"/>
                </a:solidFill>
                <a:latin typeface="Calibri"/>
                <a:ea typeface="ＭＳ Ｐゴシック" charset="0"/>
                <a:cs typeface="ＭＳ Ｐゴシック" charset="0"/>
              </a:rPr>
              <a:t> /</a:t>
            </a:r>
            <a:r>
              <a:rPr lang="en-US" sz="1200" dirty="0">
                <a:solidFill>
                  <a:srgbClr val="FFFFFF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n-US" sz="1200" b="1" dirty="0">
                <a:solidFill>
                  <a:srgbClr val="FFFFFF"/>
                </a:solidFill>
                <a:latin typeface="Calibri"/>
                <a:ea typeface="ＭＳ Ｐゴシック" charset="0"/>
                <a:cs typeface="ＭＳ Ｐゴシック" charset="0"/>
              </a:rPr>
              <a:t>NASA GSFC; </a:t>
            </a:r>
            <a:r>
              <a:rPr lang="en-US" sz="1200" b="1" i="1" dirty="0">
                <a:solidFill>
                  <a:srgbClr val="FFFFFF"/>
                </a:solidFill>
                <a:latin typeface="Calibri"/>
                <a:ea typeface="ＭＳ Ｐゴシック" charset="0"/>
                <a:cs typeface="ＭＳ Ｐゴシック" charset="0"/>
              </a:rPr>
              <a:t>A</a:t>
            </a:r>
            <a:r>
              <a:rPr lang="en-US" sz="1200" b="1" dirty="0">
                <a:solidFill>
                  <a:srgbClr val="FFFFFF"/>
                </a:solidFill>
                <a:latin typeface="Calibri"/>
                <a:ea typeface="ＭＳ Ｐゴシック" charset="0"/>
                <a:cs typeface="ＭＳ Ｐゴシック" charset="0"/>
              </a:rPr>
              <a:t>. </a:t>
            </a:r>
            <a:r>
              <a:rPr lang="en-US" sz="1200" b="1" i="1" dirty="0" err="1">
                <a:solidFill>
                  <a:srgbClr val="FFFFFF"/>
                </a:solidFill>
                <a:latin typeface="Calibri"/>
                <a:ea typeface="ＭＳ Ｐゴシック" charset="0"/>
                <a:cs typeface="ＭＳ Ｐゴシック" charset="0"/>
              </a:rPr>
              <a:t>Nastan</a:t>
            </a:r>
            <a:r>
              <a:rPr lang="en-US" sz="1200" b="1" dirty="0">
                <a:solidFill>
                  <a:srgbClr val="FFFFFF"/>
                </a:solidFill>
                <a:latin typeface="Calibri"/>
                <a:ea typeface="ＭＳ Ｐゴシック" charset="0"/>
                <a:cs typeface="ＭＳ Ｐゴシック" charset="0"/>
              </a:rPr>
              <a:t> /JPL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0646" y="3667866"/>
            <a:ext cx="3104333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GB" sz="1400" dirty="0">
                <a:solidFill>
                  <a:srgbClr val="FFFFFF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The </a:t>
            </a:r>
            <a:r>
              <a:rPr lang="en-GB" sz="1400" b="1" i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La Soufriere volcano</a:t>
            </a:r>
            <a:r>
              <a:rPr lang="en-GB" sz="1200" dirty="0">
                <a:solidFill>
                  <a:srgbClr val="FFFFFF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, on St. Vincent in the Caribbean, began displaying heightened activity in December 2020. An explosive eruption began on 9 April 2021. On 10 April 2021 MISR observed a </a:t>
            </a:r>
            <a:r>
              <a:rPr lang="en-GB" sz="1200" b="1" i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large plume </a:t>
            </a:r>
            <a:r>
              <a:rPr lang="en-GB" sz="1200" dirty="0">
                <a:solidFill>
                  <a:srgbClr val="FFFFFF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from the volcano, reaching an </a:t>
            </a:r>
            <a:r>
              <a:rPr lang="en-GB" sz="1200" b="1" i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altitude of ~18-20 km </a:t>
            </a:r>
            <a:r>
              <a:rPr lang="en-GB" sz="1200" dirty="0">
                <a:solidFill>
                  <a:srgbClr val="FFFFFF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at its core, with fringes transported at </a:t>
            </a:r>
            <a:r>
              <a:rPr lang="en-GB" sz="1200" b="1" i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~12 km</a:t>
            </a:r>
            <a:r>
              <a:rPr lang="en-GB" sz="1200" dirty="0">
                <a:solidFill>
                  <a:srgbClr val="FFFFFF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. The plume was transported to the </a:t>
            </a:r>
            <a:r>
              <a:rPr lang="en-GB" sz="1200" b="1" i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east</a:t>
            </a:r>
            <a:r>
              <a:rPr lang="en-GB" sz="1200" dirty="0">
                <a:solidFill>
                  <a:srgbClr val="FFFFFF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with significant lateral spreading (up to 250 km wide). Visual characteristics indicate </a:t>
            </a:r>
            <a:r>
              <a:rPr lang="en-GB" sz="1200" b="1" i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ash</a:t>
            </a:r>
            <a:r>
              <a:rPr lang="en-GB" sz="1200" b="1" i="1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</a:t>
            </a:r>
            <a:r>
              <a:rPr lang="en-GB" sz="1200" dirty="0">
                <a:solidFill>
                  <a:srgbClr val="FFFFFF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components, as the plume appears darker than surrounding meteorological cloud. Activity continued for at least several more days, with ongoing eruptions potentially causing </a:t>
            </a:r>
            <a:r>
              <a:rPr lang="en-GB" sz="1200" b="1" i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regional hazards </a:t>
            </a:r>
            <a:r>
              <a:rPr lang="en-GB" sz="1200" dirty="0">
                <a:solidFill>
                  <a:srgbClr val="FFFFFF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to </a:t>
            </a:r>
            <a:r>
              <a:rPr lang="en-GB" sz="1200" b="1" i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populations </a:t>
            </a:r>
            <a:r>
              <a:rPr lang="en-GB" sz="1200" dirty="0">
                <a:solidFill>
                  <a:srgbClr val="FFFFFF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and </a:t>
            </a:r>
            <a:r>
              <a:rPr lang="en-GB" sz="1200" b="1" i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aviation</a:t>
            </a:r>
            <a:r>
              <a:rPr lang="en-GB" sz="1200" dirty="0">
                <a:solidFill>
                  <a:srgbClr val="FFFFFF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. </a:t>
            </a:r>
            <a:endParaRPr lang="en-US" sz="1200" dirty="0">
              <a:solidFill>
                <a:srgbClr val="FFFFFF"/>
              </a:solidFill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 rot="5400000" flipH="1" flipV="1">
            <a:off x="6229171" y="3273727"/>
            <a:ext cx="195575" cy="1588"/>
          </a:xfrm>
          <a:prstGeom prst="straightConnector1">
            <a:avLst/>
          </a:prstGeom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stealth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6158905" y="3298554"/>
            <a:ext cx="3286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800000"/>
                </a:solidFill>
                <a:latin typeface="Times New Roman"/>
                <a:cs typeface="Times New Roman"/>
              </a:rPr>
              <a:t>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2322E0E-459A-E941-A495-C1E534084459}"/>
              </a:ext>
            </a:extLst>
          </p:cNvPr>
          <p:cNvSpPr/>
          <p:nvPr/>
        </p:nvSpPr>
        <p:spPr>
          <a:xfrm>
            <a:off x="6702177" y="4092695"/>
            <a:ext cx="19992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  <a:effectLst>
                  <a:outerShdw blurRad="50800" dist="38100" dir="2700000" algn="tl" rotWithShape="0">
                    <a:schemeClr val="bg1">
                      <a:alpha val="65000"/>
                    </a:schemeClr>
                  </a:outerShdw>
                </a:effectLst>
                <a:latin typeface="Times New Roman"/>
                <a:ea typeface="ＭＳ Ｐゴシック" charset="0"/>
                <a:cs typeface="Times New Roman"/>
              </a:rPr>
              <a:t>Red </a:t>
            </a:r>
            <a:r>
              <a:rPr lang="en-US" sz="1200" dirty="0">
                <a:solidFill>
                  <a:prstClr val="white"/>
                </a:solidFill>
                <a:latin typeface="Times New Roman"/>
                <a:ea typeface="ＭＳ Ｐゴシック" charset="0"/>
                <a:cs typeface="Times New Roman"/>
              </a:rPr>
              <a:t>= zero-wind height</a:t>
            </a:r>
          </a:p>
          <a:p>
            <a:r>
              <a:rPr lang="en-US" sz="1200" dirty="0">
                <a:solidFill>
                  <a:srgbClr val="2D2CFF"/>
                </a:solidFill>
                <a:effectLst>
                  <a:outerShdw blurRad="50800" dist="38100" dir="2700000" algn="tl" rotWithShape="0">
                    <a:schemeClr val="bg1">
                      <a:alpha val="66000"/>
                    </a:schemeClr>
                  </a:outerShdw>
                </a:effectLst>
                <a:latin typeface="Times New Roman"/>
                <a:ea typeface="ＭＳ Ｐゴシック" charset="0"/>
                <a:cs typeface="Times New Roman"/>
              </a:rPr>
              <a:t>Blue </a:t>
            </a:r>
            <a:r>
              <a:rPr lang="en-US" sz="1200" dirty="0">
                <a:solidFill>
                  <a:prstClr val="white"/>
                </a:solidFill>
                <a:latin typeface="Times New Roman"/>
                <a:ea typeface="ＭＳ Ｐゴシック" charset="0"/>
                <a:cs typeface="Times New Roman"/>
              </a:rPr>
              <a:t>= wind-corrected height</a:t>
            </a:r>
          </a:p>
          <a:p>
            <a:r>
              <a:rPr lang="en-US" sz="1200" dirty="0">
                <a:solidFill>
                  <a:srgbClr val="00B050"/>
                </a:solidFill>
                <a:effectLst>
                  <a:outerShdw blurRad="50800" dist="38100" dir="2700000">
                    <a:srgbClr val="FFFFFF">
                      <a:alpha val="63000"/>
                    </a:srgbClr>
                  </a:outerShdw>
                </a:effectLst>
                <a:latin typeface="Times New Roman"/>
                <a:ea typeface="ＭＳ Ｐゴシック" charset="0"/>
                <a:cs typeface="Times New Roman"/>
              </a:rPr>
              <a:t>Green</a:t>
            </a:r>
            <a:r>
              <a:rPr lang="en-US" sz="1200" dirty="0">
                <a:solidFill>
                  <a:prstClr val="white"/>
                </a:solidFill>
                <a:effectLst>
                  <a:outerShdw blurRad="50800" dist="38100" dir="2700000">
                    <a:srgbClr val="FFFFFF">
                      <a:alpha val="63000"/>
                    </a:srgbClr>
                  </a:outerShdw>
                </a:effectLst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lang="en-US" sz="1200" dirty="0">
                <a:solidFill>
                  <a:prstClr val="white"/>
                </a:solidFill>
                <a:latin typeface="Times New Roman"/>
                <a:ea typeface="ＭＳ Ｐゴシック" charset="0"/>
                <a:cs typeface="Times New Roman"/>
              </a:rPr>
              <a:t>= surface elevation</a:t>
            </a:r>
            <a:endParaRPr lang="en-US" sz="1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35CEE0-F4B7-7E43-8354-3512712A1A79}"/>
              </a:ext>
            </a:extLst>
          </p:cNvPr>
          <p:cNvSpPr/>
          <p:nvPr/>
        </p:nvSpPr>
        <p:spPr>
          <a:xfrm>
            <a:off x="1903677" y="3117579"/>
            <a:ext cx="1623649" cy="276999"/>
          </a:xfrm>
          <a:prstGeom prst="rect">
            <a:avLst/>
          </a:prstGeom>
          <a:solidFill>
            <a:schemeClr val="tx1">
              <a:alpha val="51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MODIS Context Image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BB35CEE0-F4B7-7E43-8354-3512712A1A79}"/>
              </a:ext>
            </a:extLst>
          </p:cNvPr>
          <p:cNvSpPr/>
          <p:nvPr/>
        </p:nvSpPr>
        <p:spPr>
          <a:xfrm>
            <a:off x="3112748" y="2044680"/>
            <a:ext cx="822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Plume region  </a:t>
            </a:r>
          </a:p>
        </p:txBody>
      </p:sp>
      <p:sp>
        <p:nvSpPr>
          <p:cNvPr id="41" name="Isosceles Triangle 30">
            <a:extLst>
              <a:ext uri="{FF2B5EF4-FFF2-40B4-BE49-F238E27FC236}">
                <a16:creationId xmlns:a16="http://schemas.microsoft.com/office/drawing/2014/main" id="{3ABBAE26-64E7-4F44-A86A-D9CC50C99750}"/>
              </a:ext>
            </a:extLst>
          </p:cNvPr>
          <p:cNvSpPr/>
          <p:nvPr/>
        </p:nvSpPr>
        <p:spPr>
          <a:xfrm>
            <a:off x="4532726" y="2683323"/>
            <a:ext cx="128573" cy="127757"/>
          </a:xfrm>
          <a:prstGeom prst="triangle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2A20A682-4F7A-584E-B09C-3938FC0E34F7}"/>
              </a:ext>
            </a:extLst>
          </p:cNvPr>
          <p:cNvSpPr/>
          <p:nvPr/>
        </p:nvSpPr>
        <p:spPr>
          <a:xfrm>
            <a:off x="1133122" y="1554982"/>
            <a:ext cx="2530745" cy="933279"/>
          </a:xfrm>
          <a:custGeom>
            <a:avLst/>
            <a:gdLst>
              <a:gd name="connsiteX0" fmla="*/ 0 w 1174792"/>
              <a:gd name="connsiteY0" fmla="*/ 211947 h 454172"/>
              <a:gd name="connsiteX1" fmla="*/ 60557 w 1174792"/>
              <a:gd name="connsiteY1" fmla="*/ 296726 h 454172"/>
              <a:gd name="connsiteX2" fmla="*/ 115057 w 1174792"/>
              <a:gd name="connsiteY2" fmla="*/ 363338 h 454172"/>
              <a:gd name="connsiteX3" fmla="*/ 266448 w 1174792"/>
              <a:gd name="connsiteY3" fmla="*/ 387561 h 454172"/>
              <a:gd name="connsiteX4" fmla="*/ 357282 w 1174792"/>
              <a:gd name="connsiteY4" fmla="*/ 417839 h 454172"/>
              <a:gd name="connsiteX5" fmla="*/ 442061 w 1174792"/>
              <a:gd name="connsiteY5" fmla="*/ 442061 h 454172"/>
              <a:gd name="connsiteX6" fmla="*/ 551062 w 1174792"/>
              <a:gd name="connsiteY6" fmla="*/ 448117 h 454172"/>
              <a:gd name="connsiteX7" fmla="*/ 654008 w 1174792"/>
              <a:gd name="connsiteY7" fmla="*/ 448117 h 454172"/>
              <a:gd name="connsiteX8" fmla="*/ 750898 w 1174792"/>
              <a:gd name="connsiteY8" fmla="*/ 454172 h 454172"/>
              <a:gd name="connsiteX9" fmla="*/ 799343 w 1174792"/>
              <a:gd name="connsiteY9" fmla="*/ 436006 h 454172"/>
              <a:gd name="connsiteX10" fmla="*/ 884122 w 1174792"/>
              <a:gd name="connsiteY10" fmla="*/ 357282 h 454172"/>
              <a:gd name="connsiteX11" fmla="*/ 981012 w 1174792"/>
              <a:gd name="connsiteY11" fmla="*/ 290670 h 454172"/>
              <a:gd name="connsiteX12" fmla="*/ 1017346 w 1174792"/>
              <a:gd name="connsiteY12" fmla="*/ 254337 h 454172"/>
              <a:gd name="connsiteX13" fmla="*/ 1083958 w 1174792"/>
              <a:gd name="connsiteY13" fmla="*/ 157447 h 454172"/>
              <a:gd name="connsiteX14" fmla="*/ 1150570 w 1174792"/>
              <a:gd name="connsiteY14" fmla="*/ 115057 h 454172"/>
              <a:gd name="connsiteX15" fmla="*/ 1174792 w 1174792"/>
              <a:gd name="connsiteY15" fmla="*/ 0 h 454172"/>
              <a:gd name="connsiteX16" fmla="*/ 1120292 w 1174792"/>
              <a:gd name="connsiteY16" fmla="*/ 0 h 454172"/>
              <a:gd name="connsiteX17" fmla="*/ 896233 w 1174792"/>
              <a:gd name="connsiteY17" fmla="*/ 36334 h 454172"/>
              <a:gd name="connsiteX18" fmla="*/ 702453 w 1174792"/>
              <a:gd name="connsiteY18" fmla="*/ 60557 h 454172"/>
              <a:gd name="connsiteX19" fmla="*/ 575285 w 1174792"/>
              <a:gd name="connsiteY19" fmla="*/ 90835 h 454172"/>
              <a:gd name="connsiteX20" fmla="*/ 363338 w 1174792"/>
              <a:gd name="connsiteY20" fmla="*/ 115057 h 454172"/>
              <a:gd name="connsiteX21" fmla="*/ 248281 w 1174792"/>
              <a:gd name="connsiteY21" fmla="*/ 133224 h 454172"/>
              <a:gd name="connsiteX22" fmla="*/ 102946 w 1174792"/>
              <a:gd name="connsiteY22" fmla="*/ 145335 h 454172"/>
              <a:gd name="connsiteX23" fmla="*/ 60557 w 1174792"/>
              <a:gd name="connsiteY23" fmla="*/ 181669 h 454172"/>
              <a:gd name="connsiteX24" fmla="*/ 0 w 1174792"/>
              <a:gd name="connsiteY24" fmla="*/ 211947 h 454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74792" h="454172">
                <a:moveTo>
                  <a:pt x="0" y="211947"/>
                </a:moveTo>
                <a:lnTo>
                  <a:pt x="60557" y="296726"/>
                </a:lnTo>
                <a:lnTo>
                  <a:pt x="115057" y="363338"/>
                </a:lnTo>
                <a:lnTo>
                  <a:pt x="266448" y="387561"/>
                </a:lnTo>
                <a:lnTo>
                  <a:pt x="357282" y="417839"/>
                </a:lnTo>
                <a:lnTo>
                  <a:pt x="442061" y="442061"/>
                </a:lnTo>
                <a:lnTo>
                  <a:pt x="551062" y="448117"/>
                </a:lnTo>
                <a:lnTo>
                  <a:pt x="654008" y="448117"/>
                </a:lnTo>
                <a:lnTo>
                  <a:pt x="750898" y="454172"/>
                </a:lnTo>
                <a:lnTo>
                  <a:pt x="799343" y="436006"/>
                </a:lnTo>
                <a:lnTo>
                  <a:pt x="884122" y="357282"/>
                </a:lnTo>
                <a:lnTo>
                  <a:pt x="981012" y="290670"/>
                </a:lnTo>
                <a:lnTo>
                  <a:pt x="1017346" y="254337"/>
                </a:lnTo>
                <a:lnTo>
                  <a:pt x="1083958" y="157447"/>
                </a:lnTo>
                <a:lnTo>
                  <a:pt x="1150570" y="115057"/>
                </a:lnTo>
                <a:lnTo>
                  <a:pt x="1174792" y="0"/>
                </a:lnTo>
                <a:lnTo>
                  <a:pt x="1120292" y="0"/>
                </a:lnTo>
                <a:lnTo>
                  <a:pt x="896233" y="36334"/>
                </a:lnTo>
                <a:lnTo>
                  <a:pt x="702453" y="60557"/>
                </a:lnTo>
                <a:lnTo>
                  <a:pt x="575285" y="90835"/>
                </a:lnTo>
                <a:lnTo>
                  <a:pt x="363338" y="115057"/>
                </a:lnTo>
                <a:lnTo>
                  <a:pt x="248281" y="133224"/>
                </a:lnTo>
                <a:lnTo>
                  <a:pt x="102946" y="145335"/>
                </a:lnTo>
                <a:lnTo>
                  <a:pt x="60557" y="181669"/>
                </a:lnTo>
                <a:lnTo>
                  <a:pt x="0" y="211947"/>
                </a:lnTo>
                <a:close/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A7C22A7-0306-2045-9B5E-6231095BAB38}"/>
              </a:ext>
            </a:extLst>
          </p:cNvPr>
          <p:cNvSpPr/>
          <p:nvPr/>
        </p:nvSpPr>
        <p:spPr>
          <a:xfrm rot="16924471">
            <a:off x="1183073" y="2929304"/>
            <a:ext cx="67161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MISR</a:t>
            </a:r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712C38F-165B-104C-A646-D94FC8AE939D}"/>
              </a:ext>
            </a:extLst>
          </p:cNvPr>
          <p:cNvSpPr/>
          <p:nvPr/>
        </p:nvSpPr>
        <p:spPr>
          <a:xfrm>
            <a:off x="816745" y="1195726"/>
            <a:ext cx="1251143" cy="2229430"/>
          </a:xfrm>
          <a:prstGeom prst="parallelogram">
            <a:avLst>
              <a:gd name="adj" fmla="val 39151"/>
            </a:avLst>
          </a:prstGeom>
          <a:noFill/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/>
          <p:cNvSpPr txBox="1"/>
          <p:nvPr/>
        </p:nvSpPr>
        <p:spPr>
          <a:xfrm>
            <a:off x="2323477" y="1196520"/>
            <a:ext cx="1844489" cy="276999"/>
          </a:xfrm>
          <a:prstGeom prst="rect">
            <a:avLst/>
          </a:prstGeom>
          <a:solidFill>
            <a:schemeClr val="tx1">
              <a:alpha val="51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63000"/>
                    </a:srgbClr>
                  </a:outerShdw>
                </a:effectLst>
                <a:latin typeface="Times New Roman"/>
                <a:ea typeface="ＭＳ Ｐゴシック" charset="0"/>
                <a:cs typeface="Times New Roman"/>
              </a:rPr>
              <a:t>La Soufriere, St Vincent</a:t>
            </a:r>
            <a:endParaRPr lang="en-US" sz="1400" b="1" dirty="0">
              <a:solidFill>
                <a:srgbClr val="FF0000"/>
              </a:solidFill>
              <a:effectLst>
                <a:outerShdw blurRad="50800" dist="38100" dir="2700000" algn="tl" rotWithShape="0">
                  <a:srgbClr val="000000">
                    <a:alpha val="63000"/>
                  </a:srgbClr>
                </a:outerShdw>
              </a:effectLst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31" name="Isosceles Triangle 30"/>
          <p:cNvSpPr/>
          <p:nvPr/>
        </p:nvSpPr>
        <p:spPr>
          <a:xfrm>
            <a:off x="1060305" y="1929383"/>
            <a:ext cx="128573" cy="127757"/>
          </a:xfrm>
          <a:prstGeom prst="triangle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BD162EF-1074-B045-AC33-29B5290C74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392" b="48958"/>
          <a:stretch/>
        </p:blipFill>
        <p:spPr>
          <a:xfrm>
            <a:off x="5837190" y="4739026"/>
            <a:ext cx="3157065" cy="181323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9C14DB6-FD93-9D4C-B2AD-9435DC148D28}"/>
              </a:ext>
            </a:extLst>
          </p:cNvPr>
          <p:cNvGrpSpPr/>
          <p:nvPr/>
        </p:nvGrpSpPr>
        <p:grpSpPr>
          <a:xfrm>
            <a:off x="3112748" y="4214441"/>
            <a:ext cx="2630130" cy="2474674"/>
            <a:chOff x="3112748" y="4214441"/>
            <a:chExt cx="2630130" cy="2474674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7303EE8-922C-CE44-9A23-8A6B82E081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14163" b="22473"/>
            <a:stretch/>
          </p:blipFill>
          <p:spPr>
            <a:xfrm>
              <a:off x="3112748" y="4214441"/>
              <a:ext cx="2630130" cy="2474674"/>
            </a:xfrm>
            <a:prstGeom prst="rect">
              <a:avLst/>
            </a:prstGeom>
          </p:spPr>
        </p:pic>
        <p:cxnSp>
          <p:nvCxnSpPr>
            <p:cNvPr id="55" name="Straight Arrow Connector 54"/>
            <p:cNvCxnSpPr/>
            <p:nvPr/>
          </p:nvCxnSpPr>
          <p:spPr>
            <a:xfrm rot="5400000" flipH="1" flipV="1">
              <a:off x="3521515" y="4360437"/>
              <a:ext cx="195575" cy="1588"/>
            </a:xfrm>
            <a:prstGeom prst="straightConnector1">
              <a:avLst/>
            </a:prstGeom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3430327" y="4397023"/>
              <a:ext cx="377583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0000"/>
                  </a:solidFill>
                  <a:latin typeface="Times New Roman"/>
                  <a:cs typeface="Times New Roman"/>
                </a:rPr>
                <a:t>N</a:t>
              </a:r>
            </a:p>
          </p:txBody>
        </p:sp>
        <p:sp>
          <p:nvSpPr>
            <p:cNvPr id="42" name="Isosceles Triangle 30">
              <a:extLst>
                <a:ext uri="{FF2B5EF4-FFF2-40B4-BE49-F238E27FC236}">
                  <a16:creationId xmlns:a16="http://schemas.microsoft.com/office/drawing/2014/main" id="{5124718B-959E-5D42-B94A-4BDE9BA4B356}"/>
                </a:ext>
              </a:extLst>
            </p:cNvPr>
            <p:cNvSpPr/>
            <p:nvPr/>
          </p:nvSpPr>
          <p:spPr>
            <a:xfrm>
              <a:off x="3535295" y="5673354"/>
              <a:ext cx="128573" cy="127757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01818CB-849E-644C-B00E-F7BBFA96C5B3}"/>
                </a:ext>
              </a:extLst>
            </p:cNvPr>
            <p:cNvSpPr/>
            <p:nvPr/>
          </p:nvSpPr>
          <p:spPr>
            <a:xfrm>
              <a:off x="3225865" y="6227450"/>
              <a:ext cx="108786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200" b="1" dirty="0">
                  <a:solidFill>
                    <a:srgbClr val="FFC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MISR 60˚ forward view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C5DDBE7-ECFB-7144-B2B0-F74F7B410D75}"/>
              </a:ext>
            </a:extLst>
          </p:cNvPr>
          <p:cNvGrpSpPr/>
          <p:nvPr/>
        </p:nvGrpSpPr>
        <p:grpSpPr>
          <a:xfrm>
            <a:off x="4570777" y="961731"/>
            <a:ext cx="4285371" cy="3160625"/>
            <a:chOff x="4570777" y="983503"/>
            <a:chExt cx="4285371" cy="3160625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CB08E9E9-F5E5-FF4A-9CB5-5D21CDC2C0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4458"/>
            <a:stretch/>
          </p:blipFill>
          <p:spPr>
            <a:xfrm>
              <a:off x="4570777" y="983503"/>
              <a:ext cx="3833474" cy="3160625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C4D3B55-C8F6-E246-9D59-2530EFDF55BD}"/>
                </a:ext>
              </a:extLst>
            </p:cNvPr>
            <p:cNvSpPr/>
            <p:nvPr/>
          </p:nvSpPr>
          <p:spPr>
            <a:xfrm>
              <a:off x="4612831" y="3866901"/>
              <a:ext cx="2037969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200" b="1" dirty="0">
                  <a:solidFill>
                    <a:srgbClr val="FFC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MISR Plume Heights (ASL)</a:t>
              </a:r>
            </a:p>
          </p:txBody>
        </p:sp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4F0A029A-A6A7-6043-8A53-AE758C634F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94136" t="38100" b="35171"/>
            <a:stretch/>
          </p:blipFill>
          <p:spPr>
            <a:xfrm>
              <a:off x="8188242" y="1326485"/>
              <a:ext cx="667906" cy="26270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80343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661025" y="1404300"/>
            <a:ext cx="37123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1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plume is visible among significant meteorological cloud. It is optically thick (mid-visible aerosol optical depth &gt;3; Fig. A) and is dominated by </a:t>
            </a:r>
            <a:r>
              <a:rPr lang="en-US" sz="1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 sizes </a:t>
            </a:r>
            <a:r>
              <a:rPr lang="en-US" sz="1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airborne particles (Angstrom Exponent ~0.5; Fig B)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69692" y="5219090"/>
            <a:ext cx="37123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The plume shows </a:t>
            </a: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evidence of non-spherical particles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(fraction &gt;0.7; Fig. C) that are </a:t>
            </a: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light-absorbing (dark)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(Single-scattering albedo ~0.92; Fig. D</a:t>
            </a:r>
            <a:r>
              <a:rPr lang="en-US" sz="1200" b="1" dirty="0">
                <a:solidFill>
                  <a:prstClr val="white"/>
                </a:solidFill>
                <a:latin typeface="Times New Roman"/>
                <a:cs typeface="Times New Roman"/>
              </a:rPr>
              <a:t>). In summary, the MISR Research Aerosol (RA) retrieval algorithm indicates </a:t>
            </a:r>
            <a:r>
              <a:rPr lang="en-US" sz="1200" b="1" i="1" dirty="0">
                <a:solidFill>
                  <a:prstClr val="white"/>
                </a:solidFill>
                <a:latin typeface="Times New Roman"/>
                <a:cs typeface="Times New Roman"/>
              </a:rPr>
              <a:t>large, non-spherical, light-absorbing (brown) particles, an </a:t>
            </a:r>
            <a:r>
              <a:rPr lang="en-US" sz="1200" b="1" i="1" dirty="0">
                <a:solidFill>
                  <a:srgbClr val="FF0000"/>
                </a:solidFill>
                <a:latin typeface="Times New Roman"/>
                <a:cs typeface="Times New Roman"/>
              </a:rPr>
              <a:t>ash-rich</a:t>
            </a:r>
            <a:r>
              <a:rPr lang="en-US" sz="1200" b="1" i="1" dirty="0">
                <a:solidFill>
                  <a:prstClr val="white"/>
                </a:solidFill>
                <a:latin typeface="Times New Roman"/>
                <a:cs typeface="Times New Roman"/>
              </a:rPr>
              <a:t> volcanic plume</a:t>
            </a:r>
            <a:r>
              <a:rPr lang="en-US" sz="1200" b="1" dirty="0">
                <a:solidFill>
                  <a:prstClr val="white"/>
                </a:solidFill>
                <a:latin typeface="Times New Roman"/>
                <a:cs typeface="Times New Roman"/>
              </a:rPr>
              <a:t>.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737CE7-1906-F946-9C9A-DF157CF8DB14}"/>
              </a:ext>
            </a:extLst>
          </p:cNvPr>
          <p:cNvSpPr txBox="1"/>
          <p:nvPr/>
        </p:nvSpPr>
        <p:spPr>
          <a:xfrm>
            <a:off x="6039813" y="6558874"/>
            <a:ext cx="3080844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b="1" i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J. </a:t>
            </a:r>
            <a:r>
              <a:rPr lang="en-US" sz="1200" b="1" i="1" dirty="0" err="1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Limbacher</a:t>
            </a:r>
            <a:r>
              <a:rPr lang="en-US" sz="1200" b="1" i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, </a:t>
            </a:r>
            <a:r>
              <a:rPr lang="en-US" sz="1200" b="1" i="1" dirty="0">
                <a:solidFill>
                  <a:srgbClr val="FFFFFF"/>
                </a:solidFill>
                <a:latin typeface="Calibri"/>
                <a:ea typeface="ＭＳ Ｐゴシック" charset="0"/>
                <a:cs typeface="ＭＳ Ｐゴシック" charset="0"/>
              </a:rPr>
              <a:t>V. Flower, R. Kahn </a:t>
            </a:r>
            <a:r>
              <a:rPr lang="en-US" sz="1200" b="1" dirty="0">
                <a:solidFill>
                  <a:srgbClr val="FFFFFF"/>
                </a:solidFill>
                <a:latin typeface="Calibri"/>
                <a:ea typeface="ＭＳ Ｐゴシック" charset="0"/>
                <a:cs typeface="ＭＳ Ｐゴシック" charset="0"/>
              </a:rPr>
              <a:t>/</a:t>
            </a:r>
            <a:r>
              <a:rPr lang="en-US" sz="1200" dirty="0">
                <a:solidFill>
                  <a:srgbClr val="FFFFFF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n-US" sz="1200" b="1" dirty="0">
                <a:solidFill>
                  <a:srgbClr val="FFFFFF"/>
                </a:solidFill>
                <a:latin typeface="Calibri"/>
                <a:ea typeface="ＭＳ Ｐゴシック" charset="0"/>
                <a:cs typeface="ＭＳ Ｐゴシック" charset="0"/>
              </a:rPr>
              <a:t>NASA GSFC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9FCCB93-7A1C-3847-A20B-07754BB58F81}"/>
              </a:ext>
            </a:extLst>
          </p:cNvPr>
          <p:cNvSpPr/>
          <p:nvPr/>
        </p:nvSpPr>
        <p:spPr>
          <a:xfrm>
            <a:off x="910240" y="843161"/>
            <a:ext cx="73032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000" b="1" i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white">
                      <a:alpha val="87000"/>
                    </a:prstClr>
                  </a:outerShdw>
                </a:effectLst>
                <a:latin typeface="Times New Roman"/>
                <a:cs typeface="Times New Roman"/>
              </a:rPr>
              <a:t>MISR Research Algorithm – Aerosol Amount and Type Retrievals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9CEFAB1-AB85-FB4C-B1D9-B38978E52A40}"/>
              </a:ext>
            </a:extLst>
          </p:cNvPr>
          <p:cNvSpPr txBox="1"/>
          <p:nvPr/>
        </p:nvSpPr>
        <p:spPr>
          <a:xfrm>
            <a:off x="366918" y="93663"/>
            <a:ext cx="8433719" cy="7386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Volcanic eruption plume from </a:t>
            </a:r>
            <a:r>
              <a:rPr lang="en-US" sz="2400" b="1" i="1" dirty="0">
                <a:solidFill>
                  <a:prstClr val="white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La Soufriere Volcano</a:t>
            </a:r>
            <a:r>
              <a:rPr lang="en-US" sz="2400" b="1">
                <a:solidFill>
                  <a:prstClr val="white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, St. 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Vincent</a:t>
            </a:r>
          </a:p>
          <a:p>
            <a:pPr algn="ctr">
              <a:defRPr/>
            </a:pPr>
            <a:r>
              <a:rPr lang="en-US" b="1" i="1" dirty="0">
                <a:solidFill>
                  <a:srgbClr val="3366FF"/>
                </a:solidFill>
                <a:effectLst>
                  <a:outerShdw blurRad="50800" dist="38100" dir="2700000" algn="tl" rotWithShape="0">
                    <a:schemeClr val="bg1">
                      <a:alpha val="63000"/>
                    </a:schemeClr>
                  </a:outerShdw>
                </a:effectLst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MISR</a:t>
            </a:r>
            <a:r>
              <a:rPr lang="en-US" b="1" i="1" dirty="0">
                <a:solidFill>
                  <a:srgbClr val="FFFFFF"/>
                </a:solidFill>
                <a:effectLst>
                  <a:outerShdw blurRad="50800" dist="38100" dir="2700000" algn="tl" rotWithShape="0">
                    <a:schemeClr val="bg1">
                      <a:alpha val="63000"/>
                    </a:schemeClr>
                  </a:outerShdw>
                </a:effectLst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</a:t>
            </a:r>
            <a:r>
              <a:rPr lang="en-US" b="1" i="1" dirty="0">
                <a:solidFill>
                  <a:srgbClr val="FFFFFF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Active Aerosol Plume-Height (AAP) Project </a:t>
            </a:r>
            <a:r>
              <a:rPr lang="en-US" b="1" i="1" dirty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63000"/>
                    </a:srgbClr>
                  </a:outerShdw>
                </a:effectLst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10 April 2021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51EC13A-0043-014F-89E1-40D74676F3A7}"/>
              </a:ext>
            </a:extLst>
          </p:cNvPr>
          <p:cNvGrpSpPr/>
          <p:nvPr/>
        </p:nvGrpSpPr>
        <p:grpSpPr>
          <a:xfrm>
            <a:off x="3451253" y="2372185"/>
            <a:ext cx="2134415" cy="2730684"/>
            <a:chOff x="190564" y="1637853"/>
            <a:chExt cx="1763979" cy="225676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A46C4BB-BDEA-8845-B23F-09D1BA59A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0564" y="1637853"/>
              <a:ext cx="1763979" cy="2256764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97435D1-2067-D641-ADCA-82FADDBFBF62}"/>
                </a:ext>
              </a:extLst>
            </p:cNvPr>
            <p:cNvSpPr/>
            <p:nvPr/>
          </p:nvSpPr>
          <p:spPr>
            <a:xfrm>
              <a:off x="190564" y="1637853"/>
              <a:ext cx="108786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200" b="1" dirty="0">
                  <a:solidFill>
                    <a:srgbClr val="FFFF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MISR 70˚ forward view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3219D57-7A5F-4049-BBF0-CF272E649F6A}"/>
              </a:ext>
            </a:extLst>
          </p:cNvPr>
          <p:cNvGrpSpPr/>
          <p:nvPr/>
        </p:nvGrpSpPr>
        <p:grpSpPr>
          <a:xfrm>
            <a:off x="299119" y="1458853"/>
            <a:ext cx="2118876" cy="2274811"/>
            <a:chOff x="233803" y="1458853"/>
            <a:chExt cx="2118876" cy="2274811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CC8D147D-507F-8049-B156-3321791D4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3803" y="1458853"/>
              <a:ext cx="2118876" cy="2274811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B4D90E0-8087-BC48-88DA-AAFBC73D06AC}"/>
                </a:ext>
              </a:extLst>
            </p:cNvPr>
            <p:cNvSpPr/>
            <p:nvPr/>
          </p:nvSpPr>
          <p:spPr>
            <a:xfrm>
              <a:off x="518996" y="3404439"/>
              <a:ext cx="114967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200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AOD (550 nm)</a:t>
              </a:r>
              <a:endParaRPr lang="en-US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E534B11D-00DD-7449-B2CA-3296543F580E}"/>
                </a:ext>
              </a:extLst>
            </p:cNvPr>
            <p:cNvSpPr/>
            <p:nvPr/>
          </p:nvSpPr>
          <p:spPr>
            <a:xfrm>
              <a:off x="343363" y="1597906"/>
              <a:ext cx="31451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4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1400" dirty="0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72C1DDE7-AFD6-AB42-A876-ACAC278365FD}"/>
              </a:ext>
            </a:extLst>
          </p:cNvPr>
          <p:cNvGrpSpPr/>
          <p:nvPr/>
        </p:nvGrpSpPr>
        <p:grpSpPr>
          <a:xfrm>
            <a:off x="6681761" y="1458853"/>
            <a:ext cx="2118876" cy="2274811"/>
            <a:chOff x="6681761" y="1458853"/>
            <a:chExt cx="2118876" cy="2274811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EF30679D-7606-9A41-8466-7999D588F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81761" y="1458853"/>
              <a:ext cx="2118876" cy="2274811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27006D0-9CD2-CE49-943E-6A65AE3CB412}"/>
                </a:ext>
              </a:extLst>
            </p:cNvPr>
            <p:cNvSpPr/>
            <p:nvPr/>
          </p:nvSpPr>
          <p:spPr>
            <a:xfrm>
              <a:off x="7005275" y="3358599"/>
              <a:ext cx="118058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200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Angstrom Exp.</a:t>
              </a:r>
              <a:endParaRPr lang="en-US" dirty="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36F2747-F235-A144-B62F-A5697432D92B}"/>
                </a:ext>
              </a:extLst>
            </p:cNvPr>
            <p:cNvSpPr/>
            <p:nvPr/>
          </p:nvSpPr>
          <p:spPr>
            <a:xfrm>
              <a:off x="6826990" y="1597100"/>
              <a:ext cx="31451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4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1400" dirty="0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6220C77-3904-FB4F-96C8-00488252DE77}"/>
              </a:ext>
            </a:extLst>
          </p:cNvPr>
          <p:cNvGrpSpPr/>
          <p:nvPr/>
        </p:nvGrpSpPr>
        <p:grpSpPr>
          <a:xfrm>
            <a:off x="363514" y="4144608"/>
            <a:ext cx="2118876" cy="2274811"/>
            <a:chOff x="298198" y="4144608"/>
            <a:chExt cx="2118876" cy="2274811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71DDFE25-3CF4-A84A-AE47-E3D367F26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8198" y="4144608"/>
              <a:ext cx="2118876" cy="2274811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44221AA-F899-D14E-9620-80F16230FADB}"/>
                </a:ext>
              </a:extLst>
            </p:cNvPr>
            <p:cNvSpPr/>
            <p:nvPr/>
          </p:nvSpPr>
          <p:spPr>
            <a:xfrm>
              <a:off x="679039" y="6069373"/>
              <a:ext cx="102816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200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Fr. Non-</a:t>
              </a:r>
              <a:r>
                <a:rPr lang="en-GB" sz="1200" b="1" dirty="0" err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Sph</a:t>
              </a:r>
              <a:r>
                <a:rPr lang="en-GB" sz="1200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dirty="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A33334B8-BC76-794E-ADAE-11961FDD1BE4}"/>
                </a:ext>
              </a:extLst>
            </p:cNvPr>
            <p:cNvSpPr/>
            <p:nvPr/>
          </p:nvSpPr>
          <p:spPr>
            <a:xfrm>
              <a:off x="370567" y="4310927"/>
              <a:ext cx="31451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4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1400" dirty="0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A7600B0-250C-5F42-80FF-A94F38A3B33D}"/>
              </a:ext>
            </a:extLst>
          </p:cNvPr>
          <p:cNvGrpSpPr/>
          <p:nvPr/>
        </p:nvGrpSpPr>
        <p:grpSpPr>
          <a:xfrm>
            <a:off x="6681761" y="4144608"/>
            <a:ext cx="2124012" cy="2280325"/>
            <a:chOff x="6681761" y="4144608"/>
            <a:chExt cx="2124012" cy="2280325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EEBA18E2-8AF3-0449-A8E9-BAD20975CCD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81761" y="4144608"/>
              <a:ext cx="2124012" cy="2280325"/>
            </a:xfrm>
            <a:prstGeom prst="rect">
              <a:avLst/>
            </a:prstGeom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9FD9F94-9F71-C242-9045-6245F33F4D3E}"/>
                </a:ext>
              </a:extLst>
            </p:cNvPr>
            <p:cNvSpPr/>
            <p:nvPr/>
          </p:nvSpPr>
          <p:spPr>
            <a:xfrm>
              <a:off x="6984245" y="6060559"/>
              <a:ext cx="108029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200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SSA (550 nm)</a:t>
              </a:r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487F5680-D689-D845-B288-CC2B6CC0B413}"/>
                </a:ext>
              </a:extLst>
            </p:cNvPr>
            <p:cNvSpPr/>
            <p:nvPr/>
          </p:nvSpPr>
          <p:spPr>
            <a:xfrm>
              <a:off x="6854194" y="4306636"/>
              <a:ext cx="31451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4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5025848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2351</TotalTime>
  <Words>367</Words>
  <Application>Microsoft Macintosh PowerPoint</Application>
  <PresentationFormat>On-screen Show (4:3)</PresentationFormat>
  <Paragraphs>32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Times New Roman</vt:lpstr>
      <vt:lpstr>1_Office Theme</vt:lpstr>
      <vt:lpstr>PowerPoint Presentation</vt:lpstr>
      <vt:lpstr>PowerPoint Presentation</vt:lpstr>
    </vt:vector>
  </TitlesOfParts>
  <Company>JPL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Ralph Kahn</dc:creator>
  <cp:lastModifiedBy>Kahn, Ralph A. (GSFC-6130)</cp:lastModifiedBy>
  <cp:revision>170</cp:revision>
  <dcterms:created xsi:type="dcterms:W3CDTF">2018-06-22T15:04:29Z</dcterms:created>
  <dcterms:modified xsi:type="dcterms:W3CDTF">2021-04-13T13:19:24Z</dcterms:modified>
</cp:coreProperties>
</file>